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4"/>
  </p:sldMasterIdLst>
  <p:notesMasterIdLst>
    <p:notesMasterId r:id="rId39"/>
  </p:notesMasterIdLst>
  <p:handoutMasterIdLst>
    <p:handoutMasterId r:id="rId40"/>
  </p:handoutMasterIdLst>
  <p:sldIdLst>
    <p:sldId id="295" r:id="rId5"/>
    <p:sldId id="439" r:id="rId6"/>
    <p:sldId id="444" r:id="rId7"/>
    <p:sldId id="259" r:id="rId8"/>
    <p:sldId id="422" r:id="rId9"/>
    <p:sldId id="423" r:id="rId10"/>
    <p:sldId id="424" r:id="rId11"/>
    <p:sldId id="425" r:id="rId12"/>
    <p:sldId id="307" r:id="rId13"/>
    <p:sldId id="301" r:id="rId14"/>
    <p:sldId id="302" r:id="rId15"/>
    <p:sldId id="303" r:id="rId16"/>
    <p:sldId id="304" r:id="rId17"/>
    <p:sldId id="305" r:id="rId18"/>
    <p:sldId id="306" r:id="rId19"/>
    <p:sldId id="442" r:id="rId20"/>
    <p:sldId id="440" r:id="rId21"/>
    <p:sldId id="441" r:id="rId22"/>
    <p:sldId id="298" r:id="rId23"/>
    <p:sldId id="443" r:id="rId24"/>
    <p:sldId id="300" r:id="rId25"/>
    <p:sldId id="426" r:id="rId26"/>
    <p:sldId id="427" r:id="rId27"/>
    <p:sldId id="428" r:id="rId28"/>
    <p:sldId id="438" r:id="rId29"/>
    <p:sldId id="429" r:id="rId30"/>
    <p:sldId id="430" r:id="rId31"/>
    <p:sldId id="431" r:id="rId32"/>
    <p:sldId id="432" r:id="rId33"/>
    <p:sldId id="433" r:id="rId34"/>
    <p:sldId id="434" r:id="rId35"/>
    <p:sldId id="299" r:id="rId36"/>
    <p:sldId id="446" r:id="rId37"/>
    <p:sldId id="29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AC7F2F-1D26-3E7F-317D-2258C4CE8F43}" name="Andrew Kersh" initials="AK" userId="S::kersh13@uga.edu::ebba1125-45d7-4742-ba53-f6bbaf1e369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54F47"/>
    <a:srgbClr val="D6D2C4"/>
    <a:srgbClr val="BA0C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5FA6D9-B6D6-729A-66FA-738B2774459B}" v="69" dt="2022-10-12T17:38:49.949"/>
    <p1510:client id="{24DD5F09-F5E2-EE4E-9103-4EDA6904FF10}" v="44" dt="2022-10-12T17:42:16.730"/>
    <p1510:client id="{45FE4DC8-B372-AB23-E365-8FDBE985A757}" v="4" dt="2022-10-12T17:09:25.513"/>
    <p1510:client id="{68F687CA-D32E-4CDB-916E-AE8FC136CC84}" v="782" dt="2022-10-12T17:12:48.602"/>
    <p1510:client id="{804F3679-841C-F5F1-4FED-A67F27828723}" v="50" vWet="51" dt="2022-10-12T14:34:49.169"/>
    <p1510:client id="{9AF6A858-71FB-4BAF-A10D-A518C923EC80}" v="533" dt="2022-10-12T19:17:55.485"/>
    <p1510:client id="{9D10D4E7-EA81-E95D-668D-C207036DF53E}" v="20" dt="2022-10-12T16:38:45.652"/>
    <p1510:client id="{A361C993-0C20-2777-9B27-7ACF973FBF0C}" v="8" dt="2022-10-12T17:48:59.074"/>
    <p1510:client id="{E1B7542B-E7DD-649B-DD73-E841CB920BC8}" v="1" dt="2022-10-12T17:07:49.6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7.8313253012048195E-2"/>
          <c:y val="0.13646055437100213"/>
          <c:w val="0.79116465863453811"/>
          <c:h val="0.84008528784648184"/>
        </c:manualLayout>
      </c:layout>
      <c:pieChart>
        <c:varyColors val="1"/>
        <c:ser>
          <c:idx val="0"/>
          <c:order val="0"/>
          <c:tx>
            <c:strRef>
              <c:f>Sheet1!$A$2</c:f>
              <c:strCache>
                <c:ptCount val="1"/>
              </c:strCache>
            </c:strRef>
          </c:tx>
          <c:spPr>
            <a:solidFill>
              <a:schemeClr val="accent1"/>
            </a:solidFill>
            <a:ln w="13107">
              <a:solidFill>
                <a:schemeClr val="tx2"/>
              </a:solidFill>
              <a:prstDash val="solid"/>
            </a:ln>
          </c:spPr>
          <c:dPt>
            <c:idx val="0"/>
            <c:bubble3D val="0"/>
            <c:spPr>
              <a:solidFill>
                <a:srgbClr val="CCFFFF"/>
              </a:solidFill>
              <a:ln w="13107">
                <a:solidFill>
                  <a:schemeClr val="tx2"/>
                </a:solidFill>
                <a:prstDash val="solid"/>
              </a:ln>
            </c:spPr>
            <c:extLst>
              <c:ext xmlns:c16="http://schemas.microsoft.com/office/drawing/2014/chart" uri="{C3380CC4-5D6E-409C-BE32-E72D297353CC}">
                <c16:uniqueId val="{00000001-9FF0-4F0A-9252-D9F017C1EB79}"/>
              </c:ext>
            </c:extLst>
          </c:dPt>
          <c:dPt>
            <c:idx val="1"/>
            <c:bubble3D val="0"/>
            <c:spPr>
              <a:solidFill>
                <a:srgbClr val="CC99FF"/>
              </a:solidFill>
              <a:ln w="13107">
                <a:solidFill>
                  <a:schemeClr val="tx2"/>
                </a:solidFill>
                <a:prstDash val="solid"/>
              </a:ln>
            </c:spPr>
            <c:extLst>
              <c:ext xmlns:c16="http://schemas.microsoft.com/office/drawing/2014/chart" uri="{C3380CC4-5D6E-409C-BE32-E72D297353CC}">
                <c16:uniqueId val="{00000003-9FF0-4F0A-9252-D9F017C1EB79}"/>
              </c:ext>
            </c:extLst>
          </c:dPt>
          <c:dPt>
            <c:idx val="2"/>
            <c:bubble3D val="0"/>
            <c:spPr>
              <a:solidFill>
                <a:schemeClr val="tx1">
                  <a:lumMod val="60000"/>
                  <a:lumOff val="40000"/>
                </a:schemeClr>
              </a:solidFill>
              <a:ln w="13107">
                <a:solidFill>
                  <a:schemeClr val="tx2"/>
                </a:solidFill>
                <a:prstDash val="solid"/>
              </a:ln>
            </c:spPr>
            <c:extLst>
              <c:ext xmlns:c16="http://schemas.microsoft.com/office/drawing/2014/chart" uri="{C3380CC4-5D6E-409C-BE32-E72D297353CC}">
                <c16:uniqueId val="{00000005-9FF0-4F0A-9252-D9F017C1EB79}"/>
              </c:ext>
            </c:extLst>
          </c:dPt>
          <c:dPt>
            <c:idx val="3"/>
            <c:bubble3D val="0"/>
            <c:spPr>
              <a:solidFill>
                <a:srgbClr val="FFCC00"/>
              </a:solidFill>
              <a:ln w="13107">
                <a:solidFill>
                  <a:schemeClr val="tx2"/>
                </a:solidFill>
                <a:prstDash val="solid"/>
              </a:ln>
            </c:spPr>
            <c:extLst>
              <c:ext xmlns:c16="http://schemas.microsoft.com/office/drawing/2014/chart" uri="{C3380CC4-5D6E-409C-BE32-E72D297353CC}">
                <c16:uniqueId val="{00000007-9FF0-4F0A-9252-D9F017C1EB79}"/>
              </c:ext>
            </c:extLst>
          </c:dPt>
          <c:dPt>
            <c:idx val="4"/>
            <c:bubble3D val="0"/>
            <c:spPr>
              <a:solidFill>
                <a:srgbClr val="339966"/>
              </a:solidFill>
              <a:ln w="13107">
                <a:solidFill>
                  <a:schemeClr val="tx2"/>
                </a:solidFill>
                <a:prstDash val="solid"/>
              </a:ln>
            </c:spPr>
            <c:extLst>
              <c:ext xmlns:c16="http://schemas.microsoft.com/office/drawing/2014/chart" uri="{C3380CC4-5D6E-409C-BE32-E72D297353CC}">
                <c16:uniqueId val="{00000009-9FF0-4F0A-9252-D9F017C1EB79}"/>
              </c:ext>
            </c:extLst>
          </c:dPt>
          <c:dPt>
            <c:idx val="5"/>
            <c:bubble3D val="0"/>
            <c:spPr>
              <a:solidFill>
                <a:schemeClr val="accent5">
                  <a:lumMod val="20000"/>
                  <a:lumOff val="80000"/>
                </a:schemeClr>
              </a:solidFill>
              <a:ln w="13107">
                <a:solidFill>
                  <a:schemeClr val="tx2"/>
                </a:solidFill>
                <a:prstDash val="solid"/>
              </a:ln>
            </c:spPr>
            <c:extLst>
              <c:ext xmlns:c16="http://schemas.microsoft.com/office/drawing/2014/chart" uri="{C3380CC4-5D6E-409C-BE32-E72D297353CC}">
                <c16:uniqueId val="{0000000B-9FF0-4F0A-9252-D9F017C1EB79}"/>
              </c:ext>
            </c:extLst>
          </c:dPt>
          <c:dLbls>
            <c:dLbl>
              <c:idx val="0"/>
              <c:layout>
                <c:manualLayout>
                  <c:x val="-0.14580011925509387"/>
                  <c:y val="0.12852714856161315"/>
                </c:manualLayout>
              </c:layout>
              <c:numFmt formatCode="0%" sourceLinked="0"/>
              <c:spPr>
                <a:noFill/>
                <a:ln w="26215">
                  <a:noFill/>
                </a:ln>
              </c:spPr>
              <c:txPr>
                <a:bodyPr/>
                <a:lstStyle/>
                <a:p>
                  <a:pPr>
                    <a:defRPr sz="1239" b="1" i="0" u="none" strike="noStrike" baseline="0">
                      <a:solidFill>
                        <a:schemeClr val="tx2"/>
                      </a:solidFill>
                      <a:latin typeface="Arial"/>
                      <a:ea typeface="Arial"/>
                      <a:cs typeface="Arial"/>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FF0-4F0A-9252-D9F017C1EB79}"/>
                </c:ext>
              </c:extLst>
            </c:dLbl>
            <c:dLbl>
              <c:idx val="1"/>
              <c:layout>
                <c:manualLayout>
                  <c:x val="-2.5265619090191001E-3"/>
                  <c:y val="-1.4040759692285451E-2"/>
                </c:manualLayout>
              </c:layout>
              <c:numFmt formatCode="0%" sourceLinked="0"/>
              <c:spPr>
                <a:noFill/>
                <a:ln w="26215">
                  <a:noFill/>
                </a:ln>
              </c:spPr>
              <c:txPr>
                <a:bodyPr/>
                <a:lstStyle/>
                <a:p>
                  <a:pPr>
                    <a:defRPr sz="1239" b="1" i="0" u="none" strike="noStrike" baseline="0">
                      <a:solidFill>
                        <a:schemeClr val="tx2"/>
                      </a:solidFill>
                      <a:latin typeface="Arial"/>
                      <a:ea typeface="Arial"/>
                      <a:cs typeface="Arial"/>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FF0-4F0A-9252-D9F017C1EB79}"/>
                </c:ext>
              </c:extLst>
            </c:dLbl>
            <c:dLbl>
              <c:idx val="2"/>
              <c:layout>
                <c:manualLayout>
                  <c:x val="-2.5679514951460761E-2"/>
                  <c:y val="-0.15644698032909041"/>
                </c:manualLayout>
              </c:layout>
              <c:numFmt formatCode="0%" sourceLinked="0"/>
              <c:spPr>
                <a:noFill/>
                <a:ln w="26215">
                  <a:noFill/>
                </a:ln>
              </c:spPr>
              <c:txPr>
                <a:bodyPr/>
                <a:lstStyle/>
                <a:p>
                  <a:pPr>
                    <a:defRPr sz="1239" b="1" i="0" u="none" strike="noStrike" baseline="0">
                      <a:solidFill>
                        <a:schemeClr val="tx2"/>
                      </a:solidFill>
                      <a:latin typeface="Arial"/>
                      <a:ea typeface="Arial"/>
                      <a:cs typeface="Arial"/>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FF0-4F0A-9252-D9F017C1EB79}"/>
                </c:ext>
              </c:extLst>
            </c:dLbl>
            <c:dLbl>
              <c:idx val="3"/>
              <c:layout>
                <c:manualLayout>
                  <c:x val="0.17803707728063167"/>
                  <c:y val="-2.1339978374018482E-2"/>
                </c:manualLayout>
              </c:layout>
              <c:numFmt formatCode="0%" sourceLinked="0"/>
              <c:spPr>
                <a:noFill/>
                <a:ln w="26215">
                  <a:noFill/>
                </a:ln>
              </c:spPr>
              <c:txPr>
                <a:bodyPr/>
                <a:lstStyle/>
                <a:p>
                  <a:pPr>
                    <a:defRPr sz="1239" b="1" i="0" u="none" strike="noStrike" baseline="0">
                      <a:solidFill>
                        <a:schemeClr val="tx2"/>
                      </a:solidFill>
                      <a:latin typeface="Arial"/>
                      <a:ea typeface="Arial"/>
                      <a:cs typeface="Arial"/>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FF0-4F0A-9252-D9F017C1EB79}"/>
                </c:ext>
              </c:extLst>
            </c:dLbl>
            <c:dLbl>
              <c:idx val="4"/>
              <c:layout>
                <c:manualLayout>
                  <c:x val="0.10611953026519667"/>
                  <c:y val="0.12796716698717153"/>
                </c:manualLayout>
              </c:layout>
              <c:numFmt formatCode="0%" sourceLinked="0"/>
              <c:spPr>
                <a:noFill/>
                <a:ln w="26215">
                  <a:noFill/>
                </a:ln>
              </c:spPr>
              <c:txPr>
                <a:bodyPr/>
                <a:lstStyle/>
                <a:p>
                  <a:pPr>
                    <a:defRPr sz="1239" b="1" i="0" u="none" strike="noStrike" baseline="0">
                      <a:solidFill>
                        <a:schemeClr val="tx2"/>
                      </a:solidFill>
                      <a:latin typeface="Arial"/>
                      <a:ea typeface="Arial"/>
                      <a:cs typeface="Arial"/>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9FF0-4F0A-9252-D9F017C1EB79}"/>
                </c:ext>
              </c:extLst>
            </c:dLbl>
            <c:dLbl>
              <c:idx val="5"/>
              <c:layout>
                <c:manualLayout>
                  <c:x val="1.7940010773762449E-2"/>
                  <c:y val="6.0450416885508215E-3"/>
                </c:manualLayout>
              </c:layout>
              <c:numFmt formatCode="0%" sourceLinked="0"/>
              <c:spPr>
                <a:noFill/>
                <a:ln w="26215">
                  <a:noFill/>
                </a:ln>
              </c:spPr>
              <c:txPr>
                <a:bodyPr/>
                <a:lstStyle/>
                <a:p>
                  <a:pPr>
                    <a:defRPr sz="1239" b="1" i="0" u="none" strike="noStrike" baseline="0">
                      <a:solidFill>
                        <a:schemeClr val="tx2"/>
                      </a:solidFill>
                      <a:latin typeface="Arial"/>
                      <a:ea typeface="Arial"/>
                      <a:cs typeface="Arial"/>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9FF0-4F0A-9252-D9F017C1EB79}"/>
                </c:ext>
              </c:extLst>
            </c:dLbl>
            <c:spPr>
              <a:noFill/>
              <a:ln>
                <a:noFill/>
              </a:ln>
              <a:effectLst/>
            </c:spPr>
            <c:txPr>
              <a:bodyPr wrap="square" lIns="38100" tIns="19050" rIns="38100" bIns="19050" anchor="ctr">
                <a:spAutoFit/>
              </a:bodyPr>
              <a:lstStyle/>
              <a:p>
                <a:pPr>
                  <a:defRPr>
                    <a:solidFill>
                      <a:schemeClr val="tx2"/>
                    </a:solidFill>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Sheet1!$B$1:$G$1</c:f>
              <c:strCache>
                <c:ptCount val="6"/>
                <c:pt idx="0">
                  <c:v>State</c:v>
                </c:pt>
                <c:pt idx="1">
                  <c:v>Federal</c:v>
                </c:pt>
                <c:pt idx="2">
                  <c:v>Internal</c:v>
                </c:pt>
                <c:pt idx="3">
                  <c:v>Sponsored</c:v>
                </c:pt>
                <c:pt idx="4">
                  <c:v>Auxiliary</c:v>
                </c:pt>
                <c:pt idx="5">
                  <c:v>Private</c:v>
                </c:pt>
              </c:strCache>
            </c:strRef>
          </c:cat>
          <c:val>
            <c:numRef>
              <c:f>Sheet1!$B$2:$G$2</c:f>
              <c:numCache>
                <c:formatCode>General</c:formatCode>
                <c:ptCount val="6"/>
                <c:pt idx="0">
                  <c:v>30.5</c:v>
                </c:pt>
                <c:pt idx="1">
                  <c:v>1</c:v>
                </c:pt>
                <c:pt idx="2">
                  <c:v>33.799999999999997</c:v>
                </c:pt>
                <c:pt idx="3">
                  <c:v>16.8</c:v>
                </c:pt>
                <c:pt idx="4">
                  <c:v>14.3</c:v>
                </c:pt>
                <c:pt idx="5">
                  <c:v>3.6</c:v>
                </c:pt>
              </c:numCache>
            </c:numRef>
          </c:val>
          <c:extLst>
            <c:ext xmlns:c16="http://schemas.microsoft.com/office/drawing/2014/chart" uri="{C3380CC4-5D6E-409C-BE32-E72D297353CC}">
              <c16:uniqueId val="{0000000C-9FF0-4F0A-9252-D9F017C1EB79}"/>
            </c:ext>
          </c:extLst>
        </c:ser>
        <c:ser>
          <c:idx val="1"/>
          <c:order val="1"/>
          <c:tx>
            <c:strRef>
              <c:f>Sheet1!$A$3</c:f>
              <c:strCache>
                <c:ptCount val="1"/>
              </c:strCache>
            </c:strRef>
          </c:tx>
          <c:spPr>
            <a:solidFill>
              <a:schemeClr val="accent2"/>
            </a:solidFill>
            <a:ln w="13107">
              <a:solidFill>
                <a:schemeClr val="tx1"/>
              </a:solidFill>
              <a:prstDash val="solid"/>
            </a:ln>
          </c:spPr>
          <c:dPt>
            <c:idx val="0"/>
            <c:bubble3D val="0"/>
            <c:spPr>
              <a:solidFill>
                <a:schemeClr val="accent1"/>
              </a:solidFill>
              <a:ln w="13107">
                <a:solidFill>
                  <a:schemeClr val="tx1"/>
                </a:solidFill>
                <a:prstDash val="solid"/>
              </a:ln>
            </c:spPr>
            <c:extLst>
              <c:ext xmlns:c16="http://schemas.microsoft.com/office/drawing/2014/chart" uri="{C3380CC4-5D6E-409C-BE32-E72D297353CC}">
                <c16:uniqueId val="{0000000E-9FF0-4F0A-9252-D9F017C1EB79}"/>
              </c:ext>
            </c:extLst>
          </c:dPt>
          <c:dPt>
            <c:idx val="1"/>
            <c:bubble3D val="0"/>
            <c:extLst>
              <c:ext xmlns:c16="http://schemas.microsoft.com/office/drawing/2014/chart" uri="{C3380CC4-5D6E-409C-BE32-E72D297353CC}">
                <c16:uniqueId val="{0000000F-9FF0-4F0A-9252-D9F017C1EB79}"/>
              </c:ext>
            </c:extLst>
          </c:dPt>
          <c:dPt>
            <c:idx val="2"/>
            <c:bubble3D val="0"/>
            <c:spPr>
              <a:solidFill>
                <a:schemeClr val="hlink"/>
              </a:solidFill>
              <a:ln w="13107">
                <a:solidFill>
                  <a:schemeClr val="tx1"/>
                </a:solidFill>
                <a:prstDash val="solid"/>
              </a:ln>
            </c:spPr>
            <c:extLst>
              <c:ext xmlns:c16="http://schemas.microsoft.com/office/drawing/2014/chart" uri="{C3380CC4-5D6E-409C-BE32-E72D297353CC}">
                <c16:uniqueId val="{00000011-9FF0-4F0A-9252-D9F017C1EB79}"/>
              </c:ext>
            </c:extLst>
          </c:dPt>
          <c:dPt>
            <c:idx val="3"/>
            <c:bubble3D val="0"/>
            <c:spPr>
              <a:solidFill>
                <a:schemeClr val="folHlink"/>
              </a:solidFill>
              <a:ln w="13107">
                <a:solidFill>
                  <a:schemeClr val="tx1"/>
                </a:solidFill>
                <a:prstDash val="solid"/>
              </a:ln>
            </c:spPr>
            <c:extLst>
              <c:ext xmlns:c16="http://schemas.microsoft.com/office/drawing/2014/chart" uri="{C3380CC4-5D6E-409C-BE32-E72D297353CC}">
                <c16:uniqueId val="{00000013-9FF0-4F0A-9252-D9F017C1EB79}"/>
              </c:ext>
            </c:extLst>
          </c:dPt>
          <c:dPt>
            <c:idx val="4"/>
            <c:bubble3D val="0"/>
            <c:spPr>
              <a:solidFill>
                <a:schemeClr val="bg2"/>
              </a:solidFill>
              <a:ln w="13107">
                <a:solidFill>
                  <a:schemeClr val="tx1"/>
                </a:solidFill>
                <a:prstDash val="solid"/>
              </a:ln>
            </c:spPr>
            <c:extLst>
              <c:ext xmlns:c16="http://schemas.microsoft.com/office/drawing/2014/chart" uri="{C3380CC4-5D6E-409C-BE32-E72D297353CC}">
                <c16:uniqueId val="{00000015-9FF0-4F0A-9252-D9F017C1EB79}"/>
              </c:ext>
            </c:extLst>
          </c:dPt>
          <c:dPt>
            <c:idx val="5"/>
            <c:bubble3D val="0"/>
            <c:spPr>
              <a:solidFill>
                <a:schemeClr val="tx2"/>
              </a:solidFill>
              <a:ln w="13107">
                <a:solidFill>
                  <a:schemeClr val="tx1"/>
                </a:solidFill>
                <a:prstDash val="solid"/>
              </a:ln>
            </c:spPr>
            <c:extLst>
              <c:ext xmlns:c16="http://schemas.microsoft.com/office/drawing/2014/chart" uri="{C3380CC4-5D6E-409C-BE32-E72D297353CC}">
                <c16:uniqueId val="{00000017-9FF0-4F0A-9252-D9F017C1EB79}"/>
              </c:ext>
            </c:extLst>
          </c:dPt>
          <c:cat>
            <c:strRef>
              <c:f>Sheet1!$B$1:$G$1</c:f>
              <c:strCache>
                <c:ptCount val="6"/>
                <c:pt idx="0">
                  <c:v>State</c:v>
                </c:pt>
                <c:pt idx="1">
                  <c:v>Federal</c:v>
                </c:pt>
                <c:pt idx="2">
                  <c:v>Internal</c:v>
                </c:pt>
                <c:pt idx="3">
                  <c:v>Sponsored</c:v>
                </c:pt>
                <c:pt idx="4">
                  <c:v>Auxiliary</c:v>
                </c:pt>
                <c:pt idx="5">
                  <c:v>Private</c:v>
                </c:pt>
              </c:strCache>
            </c:strRef>
          </c:cat>
          <c:val>
            <c:numRef>
              <c:f>Sheet1!$B$3:$G$3</c:f>
              <c:numCache>
                <c:formatCode>General</c:formatCode>
                <c:ptCount val="6"/>
              </c:numCache>
            </c:numRef>
          </c:val>
          <c:extLst>
            <c:ext xmlns:c16="http://schemas.microsoft.com/office/drawing/2014/chart" uri="{C3380CC4-5D6E-409C-BE32-E72D297353CC}">
              <c16:uniqueId val="{00000018-9FF0-4F0A-9252-D9F017C1EB79}"/>
            </c:ext>
          </c:extLst>
        </c:ser>
        <c:ser>
          <c:idx val="2"/>
          <c:order val="2"/>
          <c:tx>
            <c:strRef>
              <c:f>Sheet1!$A$4</c:f>
              <c:strCache>
                <c:ptCount val="1"/>
              </c:strCache>
            </c:strRef>
          </c:tx>
          <c:spPr>
            <a:solidFill>
              <a:schemeClr val="hlink"/>
            </a:solidFill>
            <a:ln w="13107">
              <a:solidFill>
                <a:schemeClr val="tx1"/>
              </a:solidFill>
              <a:prstDash val="solid"/>
            </a:ln>
          </c:spPr>
          <c:dPt>
            <c:idx val="0"/>
            <c:bubble3D val="0"/>
            <c:spPr>
              <a:solidFill>
                <a:schemeClr val="accent1"/>
              </a:solidFill>
              <a:ln w="13107">
                <a:solidFill>
                  <a:schemeClr val="tx1"/>
                </a:solidFill>
                <a:prstDash val="solid"/>
              </a:ln>
            </c:spPr>
            <c:extLst>
              <c:ext xmlns:c16="http://schemas.microsoft.com/office/drawing/2014/chart" uri="{C3380CC4-5D6E-409C-BE32-E72D297353CC}">
                <c16:uniqueId val="{0000001A-9FF0-4F0A-9252-D9F017C1EB79}"/>
              </c:ext>
            </c:extLst>
          </c:dPt>
          <c:dPt>
            <c:idx val="1"/>
            <c:bubble3D val="0"/>
            <c:spPr>
              <a:solidFill>
                <a:schemeClr val="accent2"/>
              </a:solidFill>
              <a:ln w="13107">
                <a:solidFill>
                  <a:schemeClr val="tx1"/>
                </a:solidFill>
                <a:prstDash val="solid"/>
              </a:ln>
            </c:spPr>
            <c:extLst>
              <c:ext xmlns:c16="http://schemas.microsoft.com/office/drawing/2014/chart" uri="{C3380CC4-5D6E-409C-BE32-E72D297353CC}">
                <c16:uniqueId val="{0000001C-9FF0-4F0A-9252-D9F017C1EB79}"/>
              </c:ext>
            </c:extLst>
          </c:dPt>
          <c:dPt>
            <c:idx val="2"/>
            <c:bubble3D val="0"/>
            <c:extLst>
              <c:ext xmlns:c16="http://schemas.microsoft.com/office/drawing/2014/chart" uri="{C3380CC4-5D6E-409C-BE32-E72D297353CC}">
                <c16:uniqueId val="{0000001D-9FF0-4F0A-9252-D9F017C1EB79}"/>
              </c:ext>
            </c:extLst>
          </c:dPt>
          <c:dPt>
            <c:idx val="3"/>
            <c:bubble3D val="0"/>
            <c:spPr>
              <a:solidFill>
                <a:schemeClr val="folHlink"/>
              </a:solidFill>
              <a:ln w="13107">
                <a:solidFill>
                  <a:schemeClr val="tx1"/>
                </a:solidFill>
                <a:prstDash val="solid"/>
              </a:ln>
            </c:spPr>
            <c:extLst>
              <c:ext xmlns:c16="http://schemas.microsoft.com/office/drawing/2014/chart" uri="{C3380CC4-5D6E-409C-BE32-E72D297353CC}">
                <c16:uniqueId val="{0000001F-9FF0-4F0A-9252-D9F017C1EB79}"/>
              </c:ext>
            </c:extLst>
          </c:dPt>
          <c:dPt>
            <c:idx val="4"/>
            <c:bubble3D val="0"/>
            <c:spPr>
              <a:solidFill>
                <a:schemeClr val="bg2"/>
              </a:solidFill>
              <a:ln w="13107">
                <a:solidFill>
                  <a:schemeClr val="tx1"/>
                </a:solidFill>
                <a:prstDash val="solid"/>
              </a:ln>
            </c:spPr>
            <c:extLst>
              <c:ext xmlns:c16="http://schemas.microsoft.com/office/drawing/2014/chart" uri="{C3380CC4-5D6E-409C-BE32-E72D297353CC}">
                <c16:uniqueId val="{00000021-9FF0-4F0A-9252-D9F017C1EB79}"/>
              </c:ext>
            </c:extLst>
          </c:dPt>
          <c:dPt>
            <c:idx val="5"/>
            <c:bubble3D val="0"/>
            <c:spPr>
              <a:solidFill>
                <a:schemeClr val="tx2"/>
              </a:solidFill>
              <a:ln w="13107">
                <a:solidFill>
                  <a:schemeClr val="tx1"/>
                </a:solidFill>
                <a:prstDash val="solid"/>
              </a:ln>
            </c:spPr>
            <c:extLst>
              <c:ext xmlns:c16="http://schemas.microsoft.com/office/drawing/2014/chart" uri="{C3380CC4-5D6E-409C-BE32-E72D297353CC}">
                <c16:uniqueId val="{00000023-9FF0-4F0A-9252-D9F017C1EB79}"/>
              </c:ext>
            </c:extLst>
          </c:dPt>
          <c:cat>
            <c:strRef>
              <c:f>Sheet1!$B$1:$G$1</c:f>
              <c:strCache>
                <c:ptCount val="6"/>
                <c:pt idx="0">
                  <c:v>State</c:v>
                </c:pt>
                <c:pt idx="1">
                  <c:v>Federal</c:v>
                </c:pt>
                <c:pt idx="2">
                  <c:v>Internal</c:v>
                </c:pt>
                <c:pt idx="3">
                  <c:v>Sponsored</c:v>
                </c:pt>
                <c:pt idx="4">
                  <c:v>Auxiliary</c:v>
                </c:pt>
                <c:pt idx="5">
                  <c:v>Private</c:v>
                </c:pt>
              </c:strCache>
            </c:strRef>
          </c:cat>
          <c:val>
            <c:numRef>
              <c:f>Sheet1!$B$4:$G$4</c:f>
              <c:numCache>
                <c:formatCode>General</c:formatCode>
                <c:ptCount val="6"/>
              </c:numCache>
            </c:numRef>
          </c:val>
          <c:extLst>
            <c:ext xmlns:c16="http://schemas.microsoft.com/office/drawing/2014/chart" uri="{C3380CC4-5D6E-409C-BE32-E72D297353CC}">
              <c16:uniqueId val="{00000024-9FF0-4F0A-9252-D9F017C1EB79}"/>
            </c:ext>
          </c:extLst>
        </c:ser>
        <c:ser>
          <c:idx val="3"/>
          <c:order val="3"/>
          <c:tx>
            <c:strRef>
              <c:f>Sheet1!$A$5</c:f>
              <c:strCache>
                <c:ptCount val="1"/>
              </c:strCache>
            </c:strRef>
          </c:tx>
          <c:spPr>
            <a:solidFill>
              <a:schemeClr val="folHlink"/>
            </a:solidFill>
            <a:ln w="13107">
              <a:solidFill>
                <a:schemeClr val="tx1"/>
              </a:solidFill>
              <a:prstDash val="solid"/>
            </a:ln>
          </c:spPr>
          <c:dPt>
            <c:idx val="0"/>
            <c:bubble3D val="0"/>
            <c:spPr>
              <a:solidFill>
                <a:schemeClr val="accent1"/>
              </a:solidFill>
              <a:ln w="13107">
                <a:solidFill>
                  <a:schemeClr val="tx1"/>
                </a:solidFill>
                <a:prstDash val="solid"/>
              </a:ln>
            </c:spPr>
            <c:extLst>
              <c:ext xmlns:c16="http://schemas.microsoft.com/office/drawing/2014/chart" uri="{C3380CC4-5D6E-409C-BE32-E72D297353CC}">
                <c16:uniqueId val="{00000026-9FF0-4F0A-9252-D9F017C1EB79}"/>
              </c:ext>
            </c:extLst>
          </c:dPt>
          <c:dPt>
            <c:idx val="1"/>
            <c:bubble3D val="0"/>
            <c:spPr>
              <a:solidFill>
                <a:schemeClr val="accent2"/>
              </a:solidFill>
              <a:ln w="13107">
                <a:solidFill>
                  <a:schemeClr val="tx1"/>
                </a:solidFill>
                <a:prstDash val="solid"/>
              </a:ln>
            </c:spPr>
            <c:extLst>
              <c:ext xmlns:c16="http://schemas.microsoft.com/office/drawing/2014/chart" uri="{C3380CC4-5D6E-409C-BE32-E72D297353CC}">
                <c16:uniqueId val="{00000028-9FF0-4F0A-9252-D9F017C1EB79}"/>
              </c:ext>
            </c:extLst>
          </c:dPt>
          <c:dPt>
            <c:idx val="2"/>
            <c:bubble3D val="0"/>
            <c:spPr>
              <a:solidFill>
                <a:schemeClr val="hlink"/>
              </a:solidFill>
              <a:ln w="13107">
                <a:solidFill>
                  <a:schemeClr val="tx1"/>
                </a:solidFill>
                <a:prstDash val="solid"/>
              </a:ln>
            </c:spPr>
            <c:extLst>
              <c:ext xmlns:c16="http://schemas.microsoft.com/office/drawing/2014/chart" uri="{C3380CC4-5D6E-409C-BE32-E72D297353CC}">
                <c16:uniqueId val="{0000002A-9FF0-4F0A-9252-D9F017C1EB79}"/>
              </c:ext>
            </c:extLst>
          </c:dPt>
          <c:dPt>
            <c:idx val="3"/>
            <c:bubble3D val="0"/>
            <c:extLst>
              <c:ext xmlns:c16="http://schemas.microsoft.com/office/drawing/2014/chart" uri="{C3380CC4-5D6E-409C-BE32-E72D297353CC}">
                <c16:uniqueId val="{0000002B-9FF0-4F0A-9252-D9F017C1EB79}"/>
              </c:ext>
            </c:extLst>
          </c:dPt>
          <c:dPt>
            <c:idx val="4"/>
            <c:bubble3D val="0"/>
            <c:spPr>
              <a:solidFill>
                <a:schemeClr val="bg2"/>
              </a:solidFill>
              <a:ln w="13107">
                <a:solidFill>
                  <a:schemeClr val="tx1"/>
                </a:solidFill>
                <a:prstDash val="solid"/>
              </a:ln>
            </c:spPr>
            <c:extLst>
              <c:ext xmlns:c16="http://schemas.microsoft.com/office/drawing/2014/chart" uri="{C3380CC4-5D6E-409C-BE32-E72D297353CC}">
                <c16:uniqueId val="{0000002D-9FF0-4F0A-9252-D9F017C1EB79}"/>
              </c:ext>
            </c:extLst>
          </c:dPt>
          <c:dPt>
            <c:idx val="5"/>
            <c:bubble3D val="0"/>
            <c:spPr>
              <a:solidFill>
                <a:schemeClr val="tx2"/>
              </a:solidFill>
              <a:ln w="13107">
                <a:solidFill>
                  <a:schemeClr val="tx1"/>
                </a:solidFill>
                <a:prstDash val="solid"/>
              </a:ln>
            </c:spPr>
            <c:extLst>
              <c:ext xmlns:c16="http://schemas.microsoft.com/office/drawing/2014/chart" uri="{C3380CC4-5D6E-409C-BE32-E72D297353CC}">
                <c16:uniqueId val="{0000002F-9FF0-4F0A-9252-D9F017C1EB79}"/>
              </c:ext>
            </c:extLst>
          </c:dPt>
          <c:cat>
            <c:strRef>
              <c:f>Sheet1!$B$1:$G$1</c:f>
              <c:strCache>
                <c:ptCount val="6"/>
                <c:pt idx="0">
                  <c:v>State</c:v>
                </c:pt>
                <c:pt idx="1">
                  <c:v>Federal</c:v>
                </c:pt>
                <c:pt idx="2">
                  <c:v>Internal</c:v>
                </c:pt>
                <c:pt idx="3">
                  <c:v>Sponsored</c:v>
                </c:pt>
                <c:pt idx="4">
                  <c:v>Auxiliary</c:v>
                </c:pt>
                <c:pt idx="5">
                  <c:v>Private</c:v>
                </c:pt>
              </c:strCache>
            </c:strRef>
          </c:cat>
          <c:val>
            <c:numRef>
              <c:f>Sheet1!$B$5:$G$5</c:f>
              <c:numCache>
                <c:formatCode>General</c:formatCode>
                <c:ptCount val="6"/>
              </c:numCache>
            </c:numRef>
          </c:val>
          <c:extLst>
            <c:ext xmlns:c16="http://schemas.microsoft.com/office/drawing/2014/chart" uri="{C3380CC4-5D6E-409C-BE32-E72D297353CC}">
              <c16:uniqueId val="{00000030-9FF0-4F0A-9252-D9F017C1EB79}"/>
            </c:ext>
          </c:extLst>
        </c:ser>
        <c:ser>
          <c:idx val="4"/>
          <c:order val="4"/>
          <c:tx>
            <c:strRef>
              <c:f>Sheet1!$A$6</c:f>
              <c:strCache>
                <c:ptCount val="1"/>
              </c:strCache>
            </c:strRef>
          </c:tx>
          <c:spPr>
            <a:solidFill>
              <a:schemeClr val="bg2"/>
            </a:solidFill>
            <a:ln w="13107">
              <a:solidFill>
                <a:schemeClr val="tx1"/>
              </a:solidFill>
              <a:prstDash val="solid"/>
            </a:ln>
          </c:spPr>
          <c:dPt>
            <c:idx val="0"/>
            <c:bubble3D val="0"/>
            <c:spPr>
              <a:solidFill>
                <a:schemeClr val="accent1"/>
              </a:solidFill>
              <a:ln w="13107">
                <a:solidFill>
                  <a:schemeClr val="tx1"/>
                </a:solidFill>
                <a:prstDash val="solid"/>
              </a:ln>
            </c:spPr>
            <c:extLst>
              <c:ext xmlns:c16="http://schemas.microsoft.com/office/drawing/2014/chart" uri="{C3380CC4-5D6E-409C-BE32-E72D297353CC}">
                <c16:uniqueId val="{00000032-9FF0-4F0A-9252-D9F017C1EB79}"/>
              </c:ext>
            </c:extLst>
          </c:dPt>
          <c:dPt>
            <c:idx val="1"/>
            <c:bubble3D val="0"/>
            <c:spPr>
              <a:solidFill>
                <a:schemeClr val="accent2"/>
              </a:solidFill>
              <a:ln w="13107">
                <a:solidFill>
                  <a:schemeClr val="tx1"/>
                </a:solidFill>
                <a:prstDash val="solid"/>
              </a:ln>
            </c:spPr>
            <c:extLst>
              <c:ext xmlns:c16="http://schemas.microsoft.com/office/drawing/2014/chart" uri="{C3380CC4-5D6E-409C-BE32-E72D297353CC}">
                <c16:uniqueId val="{00000034-9FF0-4F0A-9252-D9F017C1EB79}"/>
              </c:ext>
            </c:extLst>
          </c:dPt>
          <c:dPt>
            <c:idx val="2"/>
            <c:bubble3D val="0"/>
            <c:spPr>
              <a:solidFill>
                <a:schemeClr val="hlink"/>
              </a:solidFill>
              <a:ln w="13107">
                <a:solidFill>
                  <a:schemeClr val="tx1"/>
                </a:solidFill>
                <a:prstDash val="solid"/>
              </a:ln>
            </c:spPr>
            <c:extLst>
              <c:ext xmlns:c16="http://schemas.microsoft.com/office/drawing/2014/chart" uri="{C3380CC4-5D6E-409C-BE32-E72D297353CC}">
                <c16:uniqueId val="{00000036-9FF0-4F0A-9252-D9F017C1EB79}"/>
              </c:ext>
            </c:extLst>
          </c:dPt>
          <c:dPt>
            <c:idx val="3"/>
            <c:bubble3D val="0"/>
            <c:spPr>
              <a:solidFill>
                <a:schemeClr val="folHlink"/>
              </a:solidFill>
              <a:ln w="13107">
                <a:solidFill>
                  <a:schemeClr val="tx1"/>
                </a:solidFill>
                <a:prstDash val="solid"/>
              </a:ln>
            </c:spPr>
            <c:extLst>
              <c:ext xmlns:c16="http://schemas.microsoft.com/office/drawing/2014/chart" uri="{C3380CC4-5D6E-409C-BE32-E72D297353CC}">
                <c16:uniqueId val="{00000038-9FF0-4F0A-9252-D9F017C1EB79}"/>
              </c:ext>
            </c:extLst>
          </c:dPt>
          <c:dPt>
            <c:idx val="4"/>
            <c:bubble3D val="0"/>
            <c:extLst>
              <c:ext xmlns:c16="http://schemas.microsoft.com/office/drawing/2014/chart" uri="{C3380CC4-5D6E-409C-BE32-E72D297353CC}">
                <c16:uniqueId val="{00000039-9FF0-4F0A-9252-D9F017C1EB79}"/>
              </c:ext>
            </c:extLst>
          </c:dPt>
          <c:dPt>
            <c:idx val="5"/>
            <c:bubble3D val="0"/>
            <c:spPr>
              <a:solidFill>
                <a:schemeClr val="tx2"/>
              </a:solidFill>
              <a:ln w="13107">
                <a:solidFill>
                  <a:schemeClr val="tx1"/>
                </a:solidFill>
                <a:prstDash val="solid"/>
              </a:ln>
            </c:spPr>
            <c:extLst>
              <c:ext xmlns:c16="http://schemas.microsoft.com/office/drawing/2014/chart" uri="{C3380CC4-5D6E-409C-BE32-E72D297353CC}">
                <c16:uniqueId val="{0000003B-9FF0-4F0A-9252-D9F017C1EB79}"/>
              </c:ext>
            </c:extLst>
          </c:dPt>
          <c:cat>
            <c:strRef>
              <c:f>Sheet1!$B$1:$G$1</c:f>
              <c:strCache>
                <c:ptCount val="6"/>
                <c:pt idx="0">
                  <c:v>State</c:v>
                </c:pt>
                <c:pt idx="1">
                  <c:v>Federal</c:v>
                </c:pt>
                <c:pt idx="2">
                  <c:v>Internal</c:v>
                </c:pt>
                <c:pt idx="3">
                  <c:v>Sponsored</c:v>
                </c:pt>
                <c:pt idx="4">
                  <c:v>Auxiliary</c:v>
                </c:pt>
                <c:pt idx="5">
                  <c:v>Private</c:v>
                </c:pt>
              </c:strCache>
            </c:strRef>
          </c:cat>
          <c:val>
            <c:numRef>
              <c:f>Sheet1!$B$6:$G$6</c:f>
              <c:numCache>
                <c:formatCode>General</c:formatCode>
                <c:ptCount val="6"/>
              </c:numCache>
            </c:numRef>
          </c:val>
          <c:extLst>
            <c:ext xmlns:c16="http://schemas.microsoft.com/office/drawing/2014/chart" uri="{C3380CC4-5D6E-409C-BE32-E72D297353CC}">
              <c16:uniqueId val="{0000003C-9FF0-4F0A-9252-D9F017C1EB79}"/>
            </c:ext>
          </c:extLst>
        </c:ser>
        <c:ser>
          <c:idx val="5"/>
          <c:order val="5"/>
          <c:tx>
            <c:strRef>
              <c:f>Sheet1!$A$7</c:f>
              <c:strCache>
                <c:ptCount val="1"/>
              </c:strCache>
            </c:strRef>
          </c:tx>
          <c:spPr>
            <a:solidFill>
              <a:schemeClr val="tx2"/>
            </a:solidFill>
            <a:ln w="13107">
              <a:solidFill>
                <a:schemeClr val="tx1"/>
              </a:solidFill>
              <a:prstDash val="solid"/>
            </a:ln>
          </c:spPr>
          <c:dPt>
            <c:idx val="0"/>
            <c:bubble3D val="0"/>
            <c:spPr>
              <a:solidFill>
                <a:schemeClr val="accent1"/>
              </a:solidFill>
              <a:ln w="13107">
                <a:solidFill>
                  <a:schemeClr val="tx1"/>
                </a:solidFill>
                <a:prstDash val="solid"/>
              </a:ln>
            </c:spPr>
            <c:extLst>
              <c:ext xmlns:c16="http://schemas.microsoft.com/office/drawing/2014/chart" uri="{C3380CC4-5D6E-409C-BE32-E72D297353CC}">
                <c16:uniqueId val="{0000003E-9FF0-4F0A-9252-D9F017C1EB79}"/>
              </c:ext>
            </c:extLst>
          </c:dPt>
          <c:dPt>
            <c:idx val="1"/>
            <c:bubble3D val="0"/>
            <c:spPr>
              <a:solidFill>
                <a:schemeClr val="accent2"/>
              </a:solidFill>
              <a:ln w="13107">
                <a:solidFill>
                  <a:schemeClr val="tx1"/>
                </a:solidFill>
                <a:prstDash val="solid"/>
              </a:ln>
            </c:spPr>
            <c:extLst>
              <c:ext xmlns:c16="http://schemas.microsoft.com/office/drawing/2014/chart" uri="{C3380CC4-5D6E-409C-BE32-E72D297353CC}">
                <c16:uniqueId val="{00000040-9FF0-4F0A-9252-D9F017C1EB79}"/>
              </c:ext>
            </c:extLst>
          </c:dPt>
          <c:dPt>
            <c:idx val="2"/>
            <c:bubble3D val="0"/>
            <c:spPr>
              <a:solidFill>
                <a:schemeClr val="hlink"/>
              </a:solidFill>
              <a:ln w="13107">
                <a:solidFill>
                  <a:schemeClr val="tx1"/>
                </a:solidFill>
                <a:prstDash val="solid"/>
              </a:ln>
            </c:spPr>
            <c:extLst>
              <c:ext xmlns:c16="http://schemas.microsoft.com/office/drawing/2014/chart" uri="{C3380CC4-5D6E-409C-BE32-E72D297353CC}">
                <c16:uniqueId val="{00000042-9FF0-4F0A-9252-D9F017C1EB79}"/>
              </c:ext>
            </c:extLst>
          </c:dPt>
          <c:dPt>
            <c:idx val="3"/>
            <c:bubble3D val="0"/>
            <c:spPr>
              <a:solidFill>
                <a:schemeClr val="folHlink"/>
              </a:solidFill>
              <a:ln w="13107">
                <a:solidFill>
                  <a:schemeClr val="tx1"/>
                </a:solidFill>
                <a:prstDash val="solid"/>
              </a:ln>
            </c:spPr>
            <c:extLst>
              <c:ext xmlns:c16="http://schemas.microsoft.com/office/drawing/2014/chart" uri="{C3380CC4-5D6E-409C-BE32-E72D297353CC}">
                <c16:uniqueId val="{00000044-9FF0-4F0A-9252-D9F017C1EB79}"/>
              </c:ext>
            </c:extLst>
          </c:dPt>
          <c:dPt>
            <c:idx val="4"/>
            <c:bubble3D val="0"/>
            <c:spPr>
              <a:solidFill>
                <a:schemeClr val="bg2"/>
              </a:solidFill>
              <a:ln w="13107">
                <a:solidFill>
                  <a:schemeClr val="tx1"/>
                </a:solidFill>
                <a:prstDash val="solid"/>
              </a:ln>
            </c:spPr>
            <c:extLst>
              <c:ext xmlns:c16="http://schemas.microsoft.com/office/drawing/2014/chart" uri="{C3380CC4-5D6E-409C-BE32-E72D297353CC}">
                <c16:uniqueId val="{00000046-9FF0-4F0A-9252-D9F017C1EB79}"/>
              </c:ext>
            </c:extLst>
          </c:dPt>
          <c:dPt>
            <c:idx val="5"/>
            <c:bubble3D val="0"/>
            <c:extLst>
              <c:ext xmlns:c16="http://schemas.microsoft.com/office/drawing/2014/chart" uri="{C3380CC4-5D6E-409C-BE32-E72D297353CC}">
                <c16:uniqueId val="{00000047-9FF0-4F0A-9252-D9F017C1EB79}"/>
              </c:ext>
            </c:extLst>
          </c:dPt>
          <c:cat>
            <c:strRef>
              <c:f>Sheet1!$B$1:$G$1</c:f>
              <c:strCache>
                <c:ptCount val="6"/>
                <c:pt idx="0">
                  <c:v>State</c:v>
                </c:pt>
                <c:pt idx="1">
                  <c:v>Federal</c:v>
                </c:pt>
                <c:pt idx="2">
                  <c:v>Internal</c:v>
                </c:pt>
                <c:pt idx="3">
                  <c:v>Sponsored</c:v>
                </c:pt>
                <c:pt idx="4">
                  <c:v>Auxiliary</c:v>
                </c:pt>
                <c:pt idx="5">
                  <c:v>Private</c:v>
                </c:pt>
              </c:strCache>
            </c:strRef>
          </c:cat>
          <c:val>
            <c:numRef>
              <c:f>Sheet1!$B$7:$G$7</c:f>
              <c:numCache>
                <c:formatCode>General</c:formatCode>
                <c:ptCount val="6"/>
              </c:numCache>
            </c:numRef>
          </c:val>
          <c:extLst>
            <c:ext xmlns:c16="http://schemas.microsoft.com/office/drawing/2014/chart" uri="{C3380CC4-5D6E-409C-BE32-E72D297353CC}">
              <c16:uniqueId val="{00000048-9FF0-4F0A-9252-D9F017C1EB79}"/>
            </c:ext>
          </c:extLst>
        </c:ser>
        <c:dLbls>
          <c:showLegendKey val="0"/>
          <c:showVal val="0"/>
          <c:showCatName val="0"/>
          <c:showSerName val="0"/>
          <c:showPercent val="0"/>
          <c:showBubbleSize val="0"/>
          <c:showLeaderLines val="1"/>
        </c:dLbls>
        <c:firstSliceAng val="0"/>
      </c:pieChart>
      <c:spPr>
        <a:noFill/>
        <a:ln w="25277">
          <a:noFill/>
        </a:ln>
      </c:spPr>
    </c:plotArea>
    <c:plotVisOnly val="1"/>
    <c:dispBlanksAs val="zero"/>
    <c:showDLblsOverMax val="0"/>
  </c:chart>
  <c:spPr>
    <a:noFill/>
    <a:ln>
      <a:noFill/>
    </a:ln>
  </c:spPr>
  <c:txPr>
    <a:bodyPr/>
    <a:lstStyle/>
    <a:p>
      <a:pPr>
        <a:defRPr sz="1471" b="1" i="0" u="none" strike="noStrike" baseline="0">
          <a:solidFill>
            <a:schemeClr val="tx1"/>
          </a:solidFill>
          <a:latin typeface="Arial"/>
          <a:ea typeface="Arial"/>
          <a:cs typeface="Arial"/>
        </a:defRPr>
      </a:pPr>
      <a:endParaRPr lang="en-US"/>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0D085C-772E-485F-B591-162B2D0D94BC}"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96C92068-1D91-4898-9C3D-931C965920CC}">
      <dgm:prSet custT="1"/>
      <dgm:spPr/>
      <dgm:t>
        <a:bodyPr/>
        <a:lstStyle/>
        <a:p>
          <a:r>
            <a:rPr lang="en-US" sz="3600" b="0" i="0" baseline="0">
              <a:latin typeface="Oswald" pitchFamily="2" charset="0"/>
            </a:rPr>
            <a:t>Consult with internal teams</a:t>
          </a:r>
          <a:endParaRPr lang="en-US" sz="3600">
            <a:latin typeface="Oswald" pitchFamily="2" charset="0"/>
          </a:endParaRPr>
        </a:p>
      </dgm:t>
    </dgm:pt>
    <dgm:pt modelId="{728A7578-D191-4AF0-8D35-5738D69A26F9}" type="parTrans" cxnId="{6482A7BF-E63A-4DE3-87FF-DC0C2620AF61}">
      <dgm:prSet/>
      <dgm:spPr/>
      <dgm:t>
        <a:bodyPr/>
        <a:lstStyle/>
        <a:p>
          <a:endParaRPr lang="en-US"/>
        </a:p>
      </dgm:t>
    </dgm:pt>
    <dgm:pt modelId="{23834C70-21B0-47FA-8FAA-C4A4C7D75646}" type="sibTrans" cxnId="{6482A7BF-E63A-4DE3-87FF-DC0C2620AF61}">
      <dgm:prSet/>
      <dgm:spPr/>
      <dgm:t>
        <a:bodyPr/>
        <a:lstStyle/>
        <a:p>
          <a:endParaRPr lang="en-US"/>
        </a:p>
      </dgm:t>
    </dgm:pt>
    <dgm:pt modelId="{E5376081-F5F1-41E8-BADB-9137D1DAC103}">
      <dgm:prSet custT="1"/>
      <dgm:spPr/>
      <dgm:t>
        <a:bodyPr/>
        <a:lstStyle/>
        <a:p>
          <a:r>
            <a:rPr lang="en-US" sz="3600" b="0" i="0" baseline="0">
              <a:latin typeface="Oswald" pitchFamily="2" charset="0"/>
            </a:rPr>
            <a:t>Consult with central offices</a:t>
          </a:r>
          <a:endParaRPr lang="en-US" sz="3600">
            <a:latin typeface="Oswald" pitchFamily="2" charset="0"/>
          </a:endParaRPr>
        </a:p>
      </dgm:t>
    </dgm:pt>
    <dgm:pt modelId="{B80BC2EF-08F5-49C4-9E67-BFEDADA2A72D}" type="parTrans" cxnId="{9959A118-3AAA-4903-A7D6-340370F82F85}">
      <dgm:prSet/>
      <dgm:spPr/>
      <dgm:t>
        <a:bodyPr/>
        <a:lstStyle/>
        <a:p>
          <a:endParaRPr lang="en-US"/>
        </a:p>
      </dgm:t>
    </dgm:pt>
    <dgm:pt modelId="{6216299A-27C5-43F1-9338-2673DA89DEBF}" type="sibTrans" cxnId="{9959A118-3AAA-4903-A7D6-340370F82F85}">
      <dgm:prSet/>
      <dgm:spPr/>
      <dgm:t>
        <a:bodyPr/>
        <a:lstStyle/>
        <a:p>
          <a:endParaRPr lang="en-US"/>
        </a:p>
      </dgm:t>
    </dgm:pt>
    <dgm:pt modelId="{92FB31E8-5881-4EAD-B4E3-8A032C3244BB}" type="pres">
      <dgm:prSet presAssocID="{C40D085C-772E-485F-B591-162B2D0D94BC}" presName="root" presStyleCnt="0">
        <dgm:presLayoutVars>
          <dgm:dir/>
          <dgm:resizeHandles val="exact"/>
        </dgm:presLayoutVars>
      </dgm:prSet>
      <dgm:spPr/>
    </dgm:pt>
    <dgm:pt modelId="{DE752B6B-158D-4AA3-AA0F-92A9E99310D0}" type="pres">
      <dgm:prSet presAssocID="{96C92068-1D91-4898-9C3D-931C965920CC}" presName="compNode" presStyleCnt="0"/>
      <dgm:spPr/>
    </dgm:pt>
    <dgm:pt modelId="{95B5DBDA-7DBE-47DD-BBBD-1F54CC010153}" type="pres">
      <dgm:prSet presAssocID="{96C92068-1D91-4898-9C3D-931C965920CC}" presName="iconRect" presStyleLbl="node1" presStyleIdx="0" presStyleCnt="2" custScaleX="187886" custScaleY="187886" custLinFactNeighborX="-24153" custLinFactNeighborY="-1778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671B2ACF-8B8F-4BA1-8218-C03E2FCFA4DF}" type="pres">
      <dgm:prSet presAssocID="{96C92068-1D91-4898-9C3D-931C965920CC}" presName="spaceRect" presStyleCnt="0"/>
      <dgm:spPr/>
    </dgm:pt>
    <dgm:pt modelId="{BBBF7849-FFFF-40E2-834E-AAD7D15EFEAB}" type="pres">
      <dgm:prSet presAssocID="{96C92068-1D91-4898-9C3D-931C965920CC}" presName="textRect" presStyleLbl="revTx" presStyleIdx="0" presStyleCnt="2" custLinFactNeighborX="-14490" custLinFactNeighborY="-39181">
        <dgm:presLayoutVars>
          <dgm:chMax val="1"/>
          <dgm:chPref val="1"/>
        </dgm:presLayoutVars>
      </dgm:prSet>
      <dgm:spPr/>
    </dgm:pt>
    <dgm:pt modelId="{86240126-090D-46C5-A12D-7804FF68EFA0}" type="pres">
      <dgm:prSet presAssocID="{23834C70-21B0-47FA-8FAA-C4A4C7D75646}" presName="sibTrans" presStyleCnt="0"/>
      <dgm:spPr/>
    </dgm:pt>
    <dgm:pt modelId="{7F6C9C3D-E20C-4675-9E61-3F2329BF3762}" type="pres">
      <dgm:prSet presAssocID="{E5376081-F5F1-41E8-BADB-9137D1DAC103}" presName="compNode" presStyleCnt="0"/>
      <dgm:spPr/>
    </dgm:pt>
    <dgm:pt modelId="{8916734B-D963-4BC7-9825-B4DAA752C6F7}" type="pres">
      <dgm:prSet presAssocID="{E5376081-F5F1-41E8-BADB-9137D1DAC103}" presName="iconRect" presStyleLbl="node1" presStyleIdx="1" presStyleCnt="2" custScaleX="187530" custScaleY="187530" custLinFactNeighborX="-26008" custLinFactNeighborY="-2172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4DC36D66-3CB6-462C-8753-437A8621EF2D}" type="pres">
      <dgm:prSet presAssocID="{E5376081-F5F1-41E8-BADB-9137D1DAC103}" presName="spaceRect" presStyleCnt="0"/>
      <dgm:spPr/>
    </dgm:pt>
    <dgm:pt modelId="{611A97FC-F1AC-4B35-A182-3AA927237F2E}" type="pres">
      <dgm:prSet presAssocID="{E5376081-F5F1-41E8-BADB-9137D1DAC103}" presName="textRect" presStyleLbl="revTx" presStyleIdx="1" presStyleCnt="2" custLinFactNeighborX="-10086" custLinFactNeighborY="-34354">
        <dgm:presLayoutVars>
          <dgm:chMax val="1"/>
          <dgm:chPref val="1"/>
        </dgm:presLayoutVars>
      </dgm:prSet>
      <dgm:spPr/>
    </dgm:pt>
  </dgm:ptLst>
  <dgm:cxnLst>
    <dgm:cxn modelId="{9959A118-3AAA-4903-A7D6-340370F82F85}" srcId="{C40D085C-772E-485F-B591-162B2D0D94BC}" destId="{E5376081-F5F1-41E8-BADB-9137D1DAC103}" srcOrd="1" destOrd="0" parTransId="{B80BC2EF-08F5-49C4-9E67-BFEDADA2A72D}" sibTransId="{6216299A-27C5-43F1-9338-2673DA89DEBF}"/>
    <dgm:cxn modelId="{3D7D379C-66F7-4C1E-B97A-6F734C5CBD2D}" type="presOf" srcId="{E5376081-F5F1-41E8-BADB-9137D1DAC103}" destId="{611A97FC-F1AC-4B35-A182-3AA927237F2E}" srcOrd="0" destOrd="0" presId="urn:microsoft.com/office/officeart/2018/2/layout/IconLabelList"/>
    <dgm:cxn modelId="{B94F5FA1-874A-45EF-BBF7-DE8BDEC99A06}" type="presOf" srcId="{C40D085C-772E-485F-B591-162B2D0D94BC}" destId="{92FB31E8-5881-4EAD-B4E3-8A032C3244BB}" srcOrd="0" destOrd="0" presId="urn:microsoft.com/office/officeart/2018/2/layout/IconLabelList"/>
    <dgm:cxn modelId="{6482A7BF-E63A-4DE3-87FF-DC0C2620AF61}" srcId="{C40D085C-772E-485F-B591-162B2D0D94BC}" destId="{96C92068-1D91-4898-9C3D-931C965920CC}" srcOrd="0" destOrd="0" parTransId="{728A7578-D191-4AF0-8D35-5738D69A26F9}" sibTransId="{23834C70-21B0-47FA-8FAA-C4A4C7D75646}"/>
    <dgm:cxn modelId="{9918ACF1-C1FB-46DA-81EF-F23687A5D3F6}" type="presOf" srcId="{96C92068-1D91-4898-9C3D-931C965920CC}" destId="{BBBF7849-FFFF-40E2-834E-AAD7D15EFEAB}" srcOrd="0" destOrd="0" presId="urn:microsoft.com/office/officeart/2018/2/layout/IconLabelList"/>
    <dgm:cxn modelId="{2F668EDD-637A-4DDC-A386-B8BDC1A4DA03}" type="presParOf" srcId="{92FB31E8-5881-4EAD-B4E3-8A032C3244BB}" destId="{DE752B6B-158D-4AA3-AA0F-92A9E99310D0}" srcOrd="0" destOrd="0" presId="urn:microsoft.com/office/officeart/2018/2/layout/IconLabelList"/>
    <dgm:cxn modelId="{94426982-1C44-419F-B766-1153C728CFD3}" type="presParOf" srcId="{DE752B6B-158D-4AA3-AA0F-92A9E99310D0}" destId="{95B5DBDA-7DBE-47DD-BBBD-1F54CC010153}" srcOrd="0" destOrd="0" presId="urn:microsoft.com/office/officeart/2018/2/layout/IconLabelList"/>
    <dgm:cxn modelId="{24C3ECDA-EA39-4366-AC2A-753841773263}" type="presParOf" srcId="{DE752B6B-158D-4AA3-AA0F-92A9E99310D0}" destId="{671B2ACF-8B8F-4BA1-8218-C03E2FCFA4DF}" srcOrd="1" destOrd="0" presId="urn:microsoft.com/office/officeart/2018/2/layout/IconLabelList"/>
    <dgm:cxn modelId="{7D9E77FB-4C7B-4452-BFE4-EB9700FA5BF2}" type="presParOf" srcId="{DE752B6B-158D-4AA3-AA0F-92A9E99310D0}" destId="{BBBF7849-FFFF-40E2-834E-AAD7D15EFEAB}" srcOrd="2" destOrd="0" presId="urn:microsoft.com/office/officeart/2018/2/layout/IconLabelList"/>
    <dgm:cxn modelId="{C3D0BB19-B3C6-4D55-82B0-B7804D81285D}" type="presParOf" srcId="{92FB31E8-5881-4EAD-B4E3-8A032C3244BB}" destId="{86240126-090D-46C5-A12D-7804FF68EFA0}" srcOrd="1" destOrd="0" presId="urn:microsoft.com/office/officeart/2018/2/layout/IconLabelList"/>
    <dgm:cxn modelId="{1FCCDD67-FFF8-470F-B5D6-604F8A010C9D}" type="presParOf" srcId="{92FB31E8-5881-4EAD-B4E3-8A032C3244BB}" destId="{7F6C9C3D-E20C-4675-9E61-3F2329BF3762}" srcOrd="2" destOrd="0" presId="urn:microsoft.com/office/officeart/2018/2/layout/IconLabelList"/>
    <dgm:cxn modelId="{711CAD42-1D10-4417-B5A5-6C13E6771CFA}" type="presParOf" srcId="{7F6C9C3D-E20C-4675-9E61-3F2329BF3762}" destId="{8916734B-D963-4BC7-9825-B4DAA752C6F7}" srcOrd="0" destOrd="0" presId="urn:microsoft.com/office/officeart/2018/2/layout/IconLabelList"/>
    <dgm:cxn modelId="{E8C50BEB-286E-40F5-83A2-DDE7691AE585}" type="presParOf" srcId="{7F6C9C3D-E20C-4675-9E61-3F2329BF3762}" destId="{4DC36D66-3CB6-462C-8753-437A8621EF2D}" srcOrd="1" destOrd="0" presId="urn:microsoft.com/office/officeart/2018/2/layout/IconLabelList"/>
    <dgm:cxn modelId="{D6317715-031E-45F2-8F3D-417394EF70A3}" type="presParOf" srcId="{7F6C9C3D-E20C-4675-9E61-3F2329BF3762}" destId="{611A97FC-F1AC-4B35-A182-3AA927237F2E}"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0D085C-772E-485F-B591-162B2D0D94BC}"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96C92068-1D91-4898-9C3D-931C965920CC}">
      <dgm:prSet/>
      <dgm:spPr/>
      <dgm:t>
        <a:bodyPr/>
        <a:lstStyle/>
        <a:p>
          <a:r>
            <a:rPr lang="en-US" b="0" i="0" baseline="0">
              <a:latin typeface="Oswald" pitchFamily="2" charset="0"/>
            </a:rPr>
            <a:t>Consult with internal teams</a:t>
          </a:r>
          <a:endParaRPr lang="en-US">
            <a:latin typeface="Oswald" pitchFamily="2" charset="0"/>
          </a:endParaRPr>
        </a:p>
      </dgm:t>
    </dgm:pt>
    <dgm:pt modelId="{728A7578-D191-4AF0-8D35-5738D69A26F9}" type="parTrans" cxnId="{6482A7BF-E63A-4DE3-87FF-DC0C2620AF61}">
      <dgm:prSet/>
      <dgm:spPr/>
      <dgm:t>
        <a:bodyPr/>
        <a:lstStyle/>
        <a:p>
          <a:endParaRPr lang="en-US"/>
        </a:p>
      </dgm:t>
    </dgm:pt>
    <dgm:pt modelId="{23834C70-21B0-47FA-8FAA-C4A4C7D75646}" type="sibTrans" cxnId="{6482A7BF-E63A-4DE3-87FF-DC0C2620AF61}">
      <dgm:prSet/>
      <dgm:spPr/>
      <dgm:t>
        <a:bodyPr/>
        <a:lstStyle/>
        <a:p>
          <a:endParaRPr lang="en-US"/>
        </a:p>
      </dgm:t>
    </dgm:pt>
    <dgm:pt modelId="{E5376081-F5F1-41E8-BADB-9137D1DAC103}">
      <dgm:prSet/>
      <dgm:spPr/>
      <dgm:t>
        <a:bodyPr/>
        <a:lstStyle/>
        <a:p>
          <a:r>
            <a:rPr lang="en-US" b="0" i="0" baseline="0">
              <a:latin typeface="Oswald" pitchFamily="2" charset="0"/>
            </a:rPr>
            <a:t>Consult with central offices</a:t>
          </a:r>
          <a:endParaRPr lang="en-US">
            <a:latin typeface="Oswald" pitchFamily="2" charset="0"/>
          </a:endParaRPr>
        </a:p>
      </dgm:t>
    </dgm:pt>
    <dgm:pt modelId="{B80BC2EF-08F5-49C4-9E67-BFEDADA2A72D}" type="parTrans" cxnId="{9959A118-3AAA-4903-A7D6-340370F82F85}">
      <dgm:prSet/>
      <dgm:spPr/>
      <dgm:t>
        <a:bodyPr/>
        <a:lstStyle/>
        <a:p>
          <a:endParaRPr lang="en-US"/>
        </a:p>
      </dgm:t>
    </dgm:pt>
    <dgm:pt modelId="{6216299A-27C5-43F1-9338-2673DA89DEBF}" type="sibTrans" cxnId="{9959A118-3AAA-4903-A7D6-340370F82F85}">
      <dgm:prSet/>
      <dgm:spPr/>
      <dgm:t>
        <a:bodyPr/>
        <a:lstStyle/>
        <a:p>
          <a:endParaRPr lang="en-US"/>
        </a:p>
      </dgm:t>
    </dgm:pt>
    <dgm:pt modelId="{92FB31E8-5881-4EAD-B4E3-8A032C3244BB}" type="pres">
      <dgm:prSet presAssocID="{C40D085C-772E-485F-B591-162B2D0D94BC}" presName="root" presStyleCnt="0">
        <dgm:presLayoutVars>
          <dgm:dir/>
          <dgm:resizeHandles val="exact"/>
        </dgm:presLayoutVars>
      </dgm:prSet>
      <dgm:spPr/>
    </dgm:pt>
    <dgm:pt modelId="{DE752B6B-158D-4AA3-AA0F-92A9E99310D0}" type="pres">
      <dgm:prSet presAssocID="{96C92068-1D91-4898-9C3D-931C965920CC}" presName="compNode" presStyleCnt="0"/>
      <dgm:spPr/>
    </dgm:pt>
    <dgm:pt modelId="{95B5DBDA-7DBE-47DD-BBBD-1F54CC010153}" type="pres">
      <dgm:prSet presAssocID="{96C92068-1D91-4898-9C3D-931C965920CC}" presName="iconRect" presStyleLbl="node1" presStyleIdx="0" presStyleCnt="2" custLinFactNeighborX="-10490" custLinFactNeighborY="-4328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671B2ACF-8B8F-4BA1-8218-C03E2FCFA4DF}" type="pres">
      <dgm:prSet presAssocID="{96C92068-1D91-4898-9C3D-931C965920CC}" presName="spaceRect" presStyleCnt="0"/>
      <dgm:spPr/>
    </dgm:pt>
    <dgm:pt modelId="{BBBF7849-FFFF-40E2-834E-AAD7D15EFEAB}" type="pres">
      <dgm:prSet presAssocID="{96C92068-1D91-4898-9C3D-931C965920CC}" presName="textRect" presStyleLbl="revTx" presStyleIdx="0" presStyleCnt="2" custLinFactY="-73318" custLinFactNeighborX="-12650" custLinFactNeighborY="-100000">
        <dgm:presLayoutVars>
          <dgm:chMax val="1"/>
          <dgm:chPref val="1"/>
        </dgm:presLayoutVars>
      </dgm:prSet>
      <dgm:spPr/>
    </dgm:pt>
    <dgm:pt modelId="{86240126-090D-46C5-A12D-7804FF68EFA0}" type="pres">
      <dgm:prSet presAssocID="{23834C70-21B0-47FA-8FAA-C4A4C7D75646}" presName="sibTrans" presStyleCnt="0"/>
      <dgm:spPr/>
    </dgm:pt>
    <dgm:pt modelId="{7F6C9C3D-E20C-4675-9E61-3F2329BF3762}" type="pres">
      <dgm:prSet presAssocID="{E5376081-F5F1-41E8-BADB-9137D1DAC103}" presName="compNode" presStyleCnt="0"/>
      <dgm:spPr/>
    </dgm:pt>
    <dgm:pt modelId="{8916734B-D963-4BC7-9825-B4DAA752C6F7}" type="pres">
      <dgm:prSet presAssocID="{E5376081-F5F1-41E8-BADB-9137D1DAC103}" presName="iconRect" presStyleLbl="node1" presStyleIdx="1" presStyleCnt="2" custLinFactX="-100000" custLinFactNeighborX="-167778" custLinFactNeighborY="8682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4DC36D66-3CB6-462C-8753-437A8621EF2D}" type="pres">
      <dgm:prSet presAssocID="{E5376081-F5F1-41E8-BADB-9137D1DAC103}" presName="spaceRect" presStyleCnt="0"/>
      <dgm:spPr/>
    </dgm:pt>
    <dgm:pt modelId="{611A97FC-F1AC-4B35-A182-3AA927237F2E}" type="pres">
      <dgm:prSet presAssocID="{E5376081-F5F1-41E8-BADB-9137D1DAC103}" presName="textRect" presStyleLbl="revTx" presStyleIdx="1" presStyleCnt="2" custLinFactX="-18345" custLinFactNeighborX="-100000" custLinFactNeighborY="82484">
        <dgm:presLayoutVars>
          <dgm:chMax val="1"/>
          <dgm:chPref val="1"/>
        </dgm:presLayoutVars>
      </dgm:prSet>
      <dgm:spPr/>
    </dgm:pt>
  </dgm:ptLst>
  <dgm:cxnLst>
    <dgm:cxn modelId="{9959A118-3AAA-4903-A7D6-340370F82F85}" srcId="{C40D085C-772E-485F-B591-162B2D0D94BC}" destId="{E5376081-F5F1-41E8-BADB-9137D1DAC103}" srcOrd="1" destOrd="0" parTransId="{B80BC2EF-08F5-49C4-9E67-BFEDADA2A72D}" sibTransId="{6216299A-27C5-43F1-9338-2673DA89DEBF}"/>
    <dgm:cxn modelId="{3D7D379C-66F7-4C1E-B97A-6F734C5CBD2D}" type="presOf" srcId="{E5376081-F5F1-41E8-BADB-9137D1DAC103}" destId="{611A97FC-F1AC-4B35-A182-3AA927237F2E}" srcOrd="0" destOrd="0" presId="urn:microsoft.com/office/officeart/2018/2/layout/IconLabelList"/>
    <dgm:cxn modelId="{B94F5FA1-874A-45EF-BBF7-DE8BDEC99A06}" type="presOf" srcId="{C40D085C-772E-485F-B591-162B2D0D94BC}" destId="{92FB31E8-5881-4EAD-B4E3-8A032C3244BB}" srcOrd="0" destOrd="0" presId="urn:microsoft.com/office/officeart/2018/2/layout/IconLabelList"/>
    <dgm:cxn modelId="{6482A7BF-E63A-4DE3-87FF-DC0C2620AF61}" srcId="{C40D085C-772E-485F-B591-162B2D0D94BC}" destId="{96C92068-1D91-4898-9C3D-931C965920CC}" srcOrd="0" destOrd="0" parTransId="{728A7578-D191-4AF0-8D35-5738D69A26F9}" sibTransId="{23834C70-21B0-47FA-8FAA-C4A4C7D75646}"/>
    <dgm:cxn modelId="{9918ACF1-C1FB-46DA-81EF-F23687A5D3F6}" type="presOf" srcId="{96C92068-1D91-4898-9C3D-931C965920CC}" destId="{BBBF7849-FFFF-40E2-834E-AAD7D15EFEAB}" srcOrd="0" destOrd="0" presId="urn:microsoft.com/office/officeart/2018/2/layout/IconLabelList"/>
    <dgm:cxn modelId="{2F668EDD-637A-4DDC-A386-B8BDC1A4DA03}" type="presParOf" srcId="{92FB31E8-5881-4EAD-B4E3-8A032C3244BB}" destId="{DE752B6B-158D-4AA3-AA0F-92A9E99310D0}" srcOrd="0" destOrd="0" presId="urn:microsoft.com/office/officeart/2018/2/layout/IconLabelList"/>
    <dgm:cxn modelId="{94426982-1C44-419F-B766-1153C728CFD3}" type="presParOf" srcId="{DE752B6B-158D-4AA3-AA0F-92A9E99310D0}" destId="{95B5DBDA-7DBE-47DD-BBBD-1F54CC010153}" srcOrd="0" destOrd="0" presId="urn:microsoft.com/office/officeart/2018/2/layout/IconLabelList"/>
    <dgm:cxn modelId="{24C3ECDA-EA39-4366-AC2A-753841773263}" type="presParOf" srcId="{DE752B6B-158D-4AA3-AA0F-92A9E99310D0}" destId="{671B2ACF-8B8F-4BA1-8218-C03E2FCFA4DF}" srcOrd="1" destOrd="0" presId="urn:microsoft.com/office/officeart/2018/2/layout/IconLabelList"/>
    <dgm:cxn modelId="{7D9E77FB-4C7B-4452-BFE4-EB9700FA5BF2}" type="presParOf" srcId="{DE752B6B-158D-4AA3-AA0F-92A9E99310D0}" destId="{BBBF7849-FFFF-40E2-834E-AAD7D15EFEAB}" srcOrd="2" destOrd="0" presId="urn:microsoft.com/office/officeart/2018/2/layout/IconLabelList"/>
    <dgm:cxn modelId="{C3D0BB19-B3C6-4D55-82B0-B7804D81285D}" type="presParOf" srcId="{92FB31E8-5881-4EAD-B4E3-8A032C3244BB}" destId="{86240126-090D-46C5-A12D-7804FF68EFA0}" srcOrd="1" destOrd="0" presId="urn:microsoft.com/office/officeart/2018/2/layout/IconLabelList"/>
    <dgm:cxn modelId="{1FCCDD67-FFF8-470F-B5D6-604F8A010C9D}" type="presParOf" srcId="{92FB31E8-5881-4EAD-B4E3-8A032C3244BB}" destId="{7F6C9C3D-E20C-4675-9E61-3F2329BF3762}" srcOrd="2" destOrd="0" presId="urn:microsoft.com/office/officeart/2018/2/layout/IconLabelList"/>
    <dgm:cxn modelId="{711CAD42-1D10-4417-B5A5-6C13E6771CFA}" type="presParOf" srcId="{7F6C9C3D-E20C-4675-9E61-3F2329BF3762}" destId="{8916734B-D963-4BC7-9825-B4DAA752C6F7}" srcOrd="0" destOrd="0" presId="urn:microsoft.com/office/officeart/2018/2/layout/IconLabelList"/>
    <dgm:cxn modelId="{E8C50BEB-286E-40F5-83A2-DDE7691AE585}" type="presParOf" srcId="{7F6C9C3D-E20C-4675-9E61-3F2329BF3762}" destId="{4DC36D66-3CB6-462C-8753-437A8621EF2D}" srcOrd="1" destOrd="0" presId="urn:microsoft.com/office/officeart/2018/2/layout/IconLabelList"/>
    <dgm:cxn modelId="{D6317715-031E-45F2-8F3D-417394EF70A3}" type="presParOf" srcId="{7F6C9C3D-E20C-4675-9E61-3F2329BF3762}" destId="{611A97FC-F1AC-4B35-A182-3AA927237F2E}"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5DBDA-7DBE-47DD-BBBD-1F54CC010153}">
      <dsp:nvSpPr>
        <dsp:cNvPr id="0" name=""/>
        <dsp:cNvSpPr/>
      </dsp:nvSpPr>
      <dsp:spPr>
        <a:xfrm>
          <a:off x="862233" y="157362"/>
          <a:ext cx="3652503" cy="36525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BF7849-FFFF-40E2-834E-AAD7D15EFEAB}">
      <dsp:nvSpPr>
        <dsp:cNvPr id="0" name=""/>
        <dsp:cNvSpPr/>
      </dsp:nvSpPr>
      <dsp:spPr>
        <a:xfrm>
          <a:off x="372051" y="3426496"/>
          <a:ext cx="4320000"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pPr>
          <a:r>
            <a:rPr lang="en-US" sz="3600" b="0" i="0" kern="1200" baseline="0">
              <a:latin typeface="Oswald" pitchFamily="2" charset="0"/>
            </a:rPr>
            <a:t>Consult with internal teams</a:t>
          </a:r>
          <a:endParaRPr lang="en-US" sz="3600" kern="1200">
            <a:latin typeface="Oswald" pitchFamily="2" charset="0"/>
          </a:endParaRPr>
        </a:p>
      </dsp:txBody>
      <dsp:txXfrm>
        <a:off x="372051" y="3426496"/>
        <a:ext cx="4320000" cy="1012500"/>
      </dsp:txXfrm>
    </dsp:sp>
    <dsp:sp modelId="{8916734B-D963-4BC7-9825-B4DAA752C6F7}">
      <dsp:nvSpPr>
        <dsp:cNvPr id="0" name=""/>
        <dsp:cNvSpPr/>
      </dsp:nvSpPr>
      <dsp:spPr>
        <a:xfrm>
          <a:off x="5905632" y="82596"/>
          <a:ext cx="3645583" cy="36455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11A97FC-F1AC-4B35-A182-3AA927237F2E}">
      <dsp:nvSpPr>
        <dsp:cNvPr id="0" name=""/>
        <dsp:cNvSpPr/>
      </dsp:nvSpPr>
      <dsp:spPr>
        <a:xfrm>
          <a:off x="5638304" y="3473639"/>
          <a:ext cx="4320000"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pPr>
          <a:r>
            <a:rPr lang="en-US" sz="3600" b="0" i="0" kern="1200" baseline="0">
              <a:latin typeface="Oswald" pitchFamily="2" charset="0"/>
            </a:rPr>
            <a:t>Consult with central offices</a:t>
          </a:r>
          <a:endParaRPr lang="en-US" sz="3600" kern="1200">
            <a:latin typeface="Oswald" pitchFamily="2" charset="0"/>
          </a:endParaRPr>
        </a:p>
      </dsp:txBody>
      <dsp:txXfrm>
        <a:off x="5638304" y="3473639"/>
        <a:ext cx="4320000" cy="1012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5DBDA-7DBE-47DD-BBBD-1F54CC010153}">
      <dsp:nvSpPr>
        <dsp:cNvPr id="0" name=""/>
        <dsp:cNvSpPr/>
      </dsp:nvSpPr>
      <dsp:spPr>
        <a:xfrm>
          <a:off x="777794" y="1083672"/>
          <a:ext cx="1412437" cy="1412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BF7849-FFFF-40E2-834E-AAD7D15EFEAB}">
      <dsp:nvSpPr>
        <dsp:cNvPr id="0" name=""/>
        <dsp:cNvSpPr/>
      </dsp:nvSpPr>
      <dsp:spPr>
        <a:xfrm>
          <a:off x="0" y="2235963"/>
          <a:ext cx="313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b="0" i="0" kern="1200" baseline="0">
              <a:latin typeface="Oswald" pitchFamily="2" charset="0"/>
            </a:rPr>
            <a:t>Consult with internal teams</a:t>
          </a:r>
          <a:endParaRPr lang="en-US" sz="2400" kern="1200">
            <a:latin typeface="Oswald" pitchFamily="2" charset="0"/>
          </a:endParaRPr>
        </a:p>
      </dsp:txBody>
      <dsp:txXfrm>
        <a:off x="0" y="2235963"/>
        <a:ext cx="3138750" cy="720000"/>
      </dsp:txXfrm>
    </dsp:sp>
    <dsp:sp modelId="{8916734B-D963-4BC7-9825-B4DAA752C6F7}">
      <dsp:nvSpPr>
        <dsp:cNvPr id="0" name=""/>
        <dsp:cNvSpPr/>
      </dsp:nvSpPr>
      <dsp:spPr>
        <a:xfrm>
          <a:off x="831793" y="2921309"/>
          <a:ext cx="1412437" cy="1412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11A97FC-F1AC-4B35-A182-3AA927237F2E}">
      <dsp:nvSpPr>
        <dsp:cNvPr id="0" name=""/>
        <dsp:cNvSpPr/>
      </dsp:nvSpPr>
      <dsp:spPr>
        <a:xfrm>
          <a:off x="36280" y="4077738"/>
          <a:ext cx="313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b="0" i="0" kern="1200" baseline="0">
              <a:latin typeface="Oswald" pitchFamily="2" charset="0"/>
            </a:rPr>
            <a:t>Consult with central offices</a:t>
          </a:r>
          <a:endParaRPr lang="en-US" sz="2400" kern="1200">
            <a:latin typeface="Oswald" pitchFamily="2" charset="0"/>
          </a:endParaRPr>
        </a:p>
      </dsp:txBody>
      <dsp:txXfrm>
        <a:off x="36280" y="4077738"/>
        <a:ext cx="31387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F56C03-904C-ACD3-A5D6-F85B11C04BF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A3FA82A-BEC4-3004-7579-CC50A3D2153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51C5AD-B18C-45BA-BB58-8D74998B4497}" type="datetime1">
              <a:rPr lang="en-US" smtClean="0"/>
              <a:t>11/9/2022</a:t>
            </a:fld>
            <a:endParaRPr lang="en-US"/>
          </a:p>
        </p:txBody>
      </p:sp>
      <p:sp>
        <p:nvSpPr>
          <p:cNvPr id="4" name="Footer Placeholder 3">
            <a:extLst>
              <a:ext uri="{FF2B5EF4-FFF2-40B4-BE49-F238E27FC236}">
                <a16:creationId xmlns:a16="http://schemas.microsoft.com/office/drawing/2014/main" id="{7CD3B353-8E40-1754-BAD3-CC7FB7E2DB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23B8BA8-7F82-16FA-C873-4F41EF9B79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B68D76-1874-4573-90F9-F23EDFC01B2E}" type="slidenum">
              <a:rPr lang="en-US" smtClean="0"/>
              <a:t>‹#›</a:t>
            </a:fld>
            <a:endParaRPr lang="en-US"/>
          </a:p>
        </p:txBody>
      </p:sp>
    </p:spTree>
    <p:extLst>
      <p:ext uri="{BB962C8B-B14F-4D97-AF65-F5344CB8AC3E}">
        <p14:creationId xmlns:p14="http://schemas.microsoft.com/office/powerpoint/2010/main" val="210387725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CED74-6E5C-4050-A6B2-1121166A8FEC}" type="datetime1">
              <a:rPr lang="en-US" smtClean="0"/>
              <a:t>11/9/2022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25C27B-1E8B-427B-ABEF-84D6BF7555C9}" type="slidenum">
              <a:rPr lang="en-US"/>
              <a:t>‹#›</a:t>
            </a:fld>
            <a:endParaRPr lang="en-US"/>
          </a:p>
        </p:txBody>
      </p:sp>
    </p:spTree>
    <p:extLst>
      <p:ext uri="{BB962C8B-B14F-4D97-AF65-F5344CB8AC3E}">
        <p14:creationId xmlns:p14="http://schemas.microsoft.com/office/powerpoint/2010/main" val="409470397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ED498D-6977-40EC-8E5E-7EB644D5E759}" type="slidenum">
              <a:rPr lang="en-US" smtClean="0"/>
              <a:t>1</a:t>
            </a:fld>
            <a:endParaRPr lang="en-US"/>
          </a:p>
        </p:txBody>
      </p:sp>
      <p:sp>
        <p:nvSpPr>
          <p:cNvPr id="5" name="Date Placeholder 4">
            <a:extLst>
              <a:ext uri="{FF2B5EF4-FFF2-40B4-BE49-F238E27FC236}">
                <a16:creationId xmlns:a16="http://schemas.microsoft.com/office/drawing/2014/main" id="{2B7894E4-4AFB-D5FB-470A-C6FF00591F0A}"/>
              </a:ext>
            </a:extLst>
          </p:cNvPr>
          <p:cNvSpPr>
            <a:spLocks noGrp="1"/>
          </p:cNvSpPr>
          <p:nvPr>
            <p:ph type="dt" idx="1"/>
          </p:nvPr>
        </p:nvSpPr>
        <p:spPr/>
        <p:txBody>
          <a:bodyPr/>
          <a:lstStyle/>
          <a:p>
            <a:fld id="{BCE5DE8E-FCBB-4C02-81A1-77B252F42958}" type="datetime1">
              <a:rPr lang="en-US" smtClean="0"/>
              <a:t>11/9/2022</a:t>
            </a:fld>
            <a:endParaRPr lang="en-US"/>
          </a:p>
        </p:txBody>
      </p:sp>
    </p:spTree>
    <p:extLst>
      <p:ext uri="{BB962C8B-B14F-4D97-AF65-F5344CB8AC3E}">
        <p14:creationId xmlns:p14="http://schemas.microsoft.com/office/powerpoint/2010/main" val="3812783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ED498D-6977-40EC-8E5E-7EB644D5E759}" type="slidenum">
              <a:rPr lang="en-US" smtClean="0"/>
              <a:t>12</a:t>
            </a:fld>
            <a:endParaRPr lang="en-US"/>
          </a:p>
        </p:txBody>
      </p:sp>
      <p:sp>
        <p:nvSpPr>
          <p:cNvPr id="5" name="Date Placeholder 4">
            <a:extLst>
              <a:ext uri="{FF2B5EF4-FFF2-40B4-BE49-F238E27FC236}">
                <a16:creationId xmlns:a16="http://schemas.microsoft.com/office/drawing/2014/main" id="{E63F6DF8-A2E5-AE8D-3053-F374A89A05F2}"/>
              </a:ext>
            </a:extLst>
          </p:cNvPr>
          <p:cNvSpPr>
            <a:spLocks noGrp="1"/>
          </p:cNvSpPr>
          <p:nvPr>
            <p:ph type="dt" idx="1"/>
          </p:nvPr>
        </p:nvSpPr>
        <p:spPr/>
        <p:txBody>
          <a:bodyPr/>
          <a:lstStyle/>
          <a:p>
            <a:fld id="{3D09E47E-4B32-4290-B5B5-B908C0E66EA7}" type="datetime1">
              <a:rPr lang="en-US" smtClean="0"/>
              <a:t>11/9/2022</a:t>
            </a:fld>
            <a:endParaRPr lang="en-US"/>
          </a:p>
        </p:txBody>
      </p:sp>
    </p:spTree>
    <p:extLst>
      <p:ext uri="{BB962C8B-B14F-4D97-AF65-F5344CB8AC3E}">
        <p14:creationId xmlns:p14="http://schemas.microsoft.com/office/powerpoint/2010/main" val="1624213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ED498D-6977-40EC-8E5E-7EB644D5E759}" type="slidenum">
              <a:rPr lang="en-US" smtClean="0"/>
              <a:t>13</a:t>
            </a:fld>
            <a:endParaRPr lang="en-US"/>
          </a:p>
        </p:txBody>
      </p:sp>
      <p:sp>
        <p:nvSpPr>
          <p:cNvPr id="5" name="Date Placeholder 4">
            <a:extLst>
              <a:ext uri="{FF2B5EF4-FFF2-40B4-BE49-F238E27FC236}">
                <a16:creationId xmlns:a16="http://schemas.microsoft.com/office/drawing/2014/main" id="{E63F6DF8-A2E5-AE8D-3053-F374A89A05F2}"/>
              </a:ext>
            </a:extLst>
          </p:cNvPr>
          <p:cNvSpPr>
            <a:spLocks noGrp="1"/>
          </p:cNvSpPr>
          <p:nvPr>
            <p:ph type="dt" idx="1"/>
          </p:nvPr>
        </p:nvSpPr>
        <p:spPr/>
        <p:txBody>
          <a:bodyPr/>
          <a:lstStyle/>
          <a:p>
            <a:fld id="{3D09E47E-4B32-4290-B5B5-B908C0E66EA7}" type="datetime1">
              <a:rPr lang="en-US" smtClean="0"/>
              <a:t>11/9/2022</a:t>
            </a:fld>
            <a:endParaRPr lang="en-US"/>
          </a:p>
        </p:txBody>
      </p:sp>
    </p:spTree>
    <p:extLst>
      <p:ext uri="{BB962C8B-B14F-4D97-AF65-F5344CB8AC3E}">
        <p14:creationId xmlns:p14="http://schemas.microsoft.com/office/powerpoint/2010/main" val="1778779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ED498D-6977-40EC-8E5E-7EB644D5E759}" type="slidenum">
              <a:rPr lang="en-US" smtClean="0"/>
              <a:t>14</a:t>
            </a:fld>
            <a:endParaRPr lang="en-US"/>
          </a:p>
        </p:txBody>
      </p:sp>
      <p:sp>
        <p:nvSpPr>
          <p:cNvPr id="5" name="Date Placeholder 4">
            <a:extLst>
              <a:ext uri="{FF2B5EF4-FFF2-40B4-BE49-F238E27FC236}">
                <a16:creationId xmlns:a16="http://schemas.microsoft.com/office/drawing/2014/main" id="{E63F6DF8-A2E5-AE8D-3053-F374A89A05F2}"/>
              </a:ext>
            </a:extLst>
          </p:cNvPr>
          <p:cNvSpPr>
            <a:spLocks noGrp="1"/>
          </p:cNvSpPr>
          <p:nvPr>
            <p:ph type="dt" idx="1"/>
          </p:nvPr>
        </p:nvSpPr>
        <p:spPr/>
        <p:txBody>
          <a:bodyPr/>
          <a:lstStyle/>
          <a:p>
            <a:fld id="{3D09E47E-4B32-4290-B5B5-B908C0E66EA7}" type="datetime1">
              <a:rPr lang="en-US" smtClean="0"/>
              <a:t>11/9/2022</a:t>
            </a:fld>
            <a:endParaRPr lang="en-US"/>
          </a:p>
        </p:txBody>
      </p:sp>
    </p:spTree>
    <p:extLst>
      <p:ext uri="{BB962C8B-B14F-4D97-AF65-F5344CB8AC3E}">
        <p14:creationId xmlns:p14="http://schemas.microsoft.com/office/powerpoint/2010/main" val="1404739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ED498D-6977-40EC-8E5E-7EB644D5E759}" type="slidenum">
              <a:rPr lang="en-US" smtClean="0"/>
              <a:t>15</a:t>
            </a:fld>
            <a:endParaRPr lang="en-US"/>
          </a:p>
        </p:txBody>
      </p:sp>
      <p:sp>
        <p:nvSpPr>
          <p:cNvPr id="5" name="Date Placeholder 4">
            <a:extLst>
              <a:ext uri="{FF2B5EF4-FFF2-40B4-BE49-F238E27FC236}">
                <a16:creationId xmlns:a16="http://schemas.microsoft.com/office/drawing/2014/main" id="{E63F6DF8-A2E5-AE8D-3053-F374A89A05F2}"/>
              </a:ext>
            </a:extLst>
          </p:cNvPr>
          <p:cNvSpPr>
            <a:spLocks noGrp="1"/>
          </p:cNvSpPr>
          <p:nvPr>
            <p:ph type="dt" idx="1"/>
          </p:nvPr>
        </p:nvSpPr>
        <p:spPr/>
        <p:txBody>
          <a:bodyPr/>
          <a:lstStyle/>
          <a:p>
            <a:fld id="{3D09E47E-4B32-4290-B5B5-B908C0E66EA7}" type="datetime1">
              <a:rPr lang="en-US" smtClean="0"/>
              <a:t>11/9/2022</a:t>
            </a:fld>
            <a:endParaRPr lang="en-US"/>
          </a:p>
        </p:txBody>
      </p:sp>
    </p:spTree>
    <p:extLst>
      <p:ext uri="{BB962C8B-B14F-4D97-AF65-F5344CB8AC3E}">
        <p14:creationId xmlns:p14="http://schemas.microsoft.com/office/powerpoint/2010/main" val="756743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ED498D-6977-40EC-8E5E-7EB644D5E759}" type="slidenum">
              <a:rPr lang="en-US" smtClean="0"/>
              <a:t>20</a:t>
            </a:fld>
            <a:endParaRPr lang="en-US"/>
          </a:p>
        </p:txBody>
      </p:sp>
      <p:sp>
        <p:nvSpPr>
          <p:cNvPr id="5" name="Date Placeholder 4">
            <a:extLst>
              <a:ext uri="{FF2B5EF4-FFF2-40B4-BE49-F238E27FC236}">
                <a16:creationId xmlns:a16="http://schemas.microsoft.com/office/drawing/2014/main" id="{E63F6DF8-A2E5-AE8D-3053-F374A89A05F2}"/>
              </a:ext>
            </a:extLst>
          </p:cNvPr>
          <p:cNvSpPr>
            <a:spLocks noGrp="1"/>
          </p:cNvSpPr>
          <p:nvPr>
            <p:ph type="dt" idx="1"/>
          </p:nvPr>
        </p:nvSpPr>
        <p:spPr/>
        <p:txBody>
          <a:bodyPr/>
          <a:lstStyle/>
          <a:p>
            <a:fld id="{3D09E47E-4B32-4290-B5B5-B908C0E66EA7}" type="datetime1">
              <a:rPr lang="en-US" smtClean="0"/>
              <a:t>11/9/2022</a:t>
            </a:fld>
            <a:endParaRPr lang="en-US"/>
          </a:p>
        </p:txBody>
      </p:sp>
    </p:spTree>
    <p:extLst>
      <p:ext uri="{BB962C8B-B14F-4D97-AF65-F5344CB8AC3E}">
        <p14:creationId xmlns:p14="http://schemas.microsoft.com/office/powerpoint/2010/main" val="245956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ED498D-6977-40EC-8E5E-7EB644D5E759}" type="slidenum">
              <a:rPr lang="en-US" smtClean="0"/>
              <a:t>21</a:t>
            </a:fld>
            <a:endParaRPr lang="en-US"/>
          </a:p>
        </p:txBody>
      </p:sp>
      <p:sp>
        <p:nvSpPr>
          <p:cNvPr id="5" name="Date Placeholder 4">
            <a:extLst>
              <a:ext uri="{FF2B5EF4-FFF2-40B4-BE49-F238E27FC236}">
                <a16:creationId xmlns:a16="http://schemas.microsoft.com/office/drawing/2014/main" id="{E63F6DF8-A2E5-AE8D-3053-F374A89A05F2}"/>
              </a:ext>
            </a:extLst>
          </p:cNvPr>
          <p:cNvSpPr>
            <a:spLocks noGrp="1"/>
          </p:cNvSpPr>
          <p:nvPr>
            <p:ph type="dt" idx="1"/>
          </p:nvPr>
        </p:nvSpPr>
        <p:spPr/>
        <p:txBody>
          <a:bodyPr/>
          <a:lstStyle/>
          <a:p>
            <a:fld id="{3D09E47E-4B32-4290-B5B5-B908C0E66EA7}" type="datetime1">
              <a:rPr lang="en-US" smtClean="0"/>
              <a:t>11/9/2022</a:t>
            </a:fld>
            <a:endParaRPr lang="en-US"/>
          </a:p>
        </p:txBody>
      </p:sp>
    </p:spTree>
    <p:extLst>
      <p:ext uri="{BB962C8B-B14F-4D97-AF65-F5344CB8AC3E}">
        <p14:creationId xmlns:p14="http://schemas.microsoft.com/office/powerpoint/2010/main" val="360666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ED498D-6977-40EC-8E5E-7EB644D5E759}" type="slidenum">
              <a:rPr lang="en-US" smtClean="0"/>
              <a:t>22</a:t>
            </a:fld>
            <a:endParaRPr lang="en-US"/>
          </a:p>
        </p:txBody>
      </p:sp>
      <p:sp>
        <p:nvSpPr>
          <p:cNvPr id="5" name="Date Placeholder 4">
            <a:extLst>
              <a:ext uri="{FF2B5EF4-FFF2-40B4-BE49-F238E27FC236}">
                <a16:creationId xmlns:a16="http://schemas.microsoft.com/office/drawing/2014/main" id="{E63F6DF8-A2E5-AE8D-3053-F374A89A05F2}"/>
              </a:ext>
            </a:extLst>
          </p:cNvPr>
          <p:cNvSpPr>
            <a:spLocks noGrp="1"/>
          </p:cNvSpPr>
          <p:nvPr>
            <p:ph type="dt" idx="1"/>
          </p:nvPr>
        </p:nvSpPr>
        <p:spPr/>
        <p:txBody>
          <a:bodyPr/>
          <a:lstStyle/>
          <a:p>
            <a:fld id="{3D09E47E-4B32-4290-B5B5-B908C0E66EA7}" type="datetime1">
              <a:rPr lang="en-US" smtClean="0"/>
              <a:t>11/9/2022</a:t>
            </a:fld>
            <a:endParaRPr lang="en-US"/>
          </a:p>
        </p:txBody>
      </p:sp>
    </p:spTree>
    <p:extLst>
      <p:ext uri="{BB962C8B-B14F-4D97-AF65-F5344CB8AC3E}">
        <p14:creationId xmlns:p14="http://schemas.microsoft.com/office/powerpoint/2010/main" val="985937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ED498D-6977-40EC-8E5E-7EB644D5E759}" type="slidenum">
              <a:rPr lang="en-US" smtClean="0"/>
              <a:t>23</a:t>
            </a:fld>
            <a:endParaRPr lang="en-US"/>
          </a:p>
        </p:txBody>
      </p:sp>
      <p:sp>
        <p:nvSpPr>
          <p:cNvPr id="5" name="Date Placeholder 4">
            <a:extLst>
              <a:ext uri="{FF2B5EF4-FFF2-40B4-BE49-F238E27FC236}">
                <a16:creationId xmlns:a16="http://schemas.microsoft.com/office/drawing/2014/main" id="{E63F6DF8-A2E5-AE8D-3053-F374A89A05F2}"/>
              </a:ext>
            </a:extLst>
          </p:cNvPr>
          <p:cNvSpPr>
            <a:spLocks noGrp="1"/>
          </p:cNvSpPr>
          <p:nvPr>
            <p:ph type="dt" idx="1"/>
          </p:nvPr>
        </p:nvSpPr>
        <p:spPr/>
        <p:txBody>
          <a:bodyPr/>
          <a:lstStyle/>
          <a:p>
            <a:fld id="{3D09E47E-4B32-4290-B5B5-B908C0E66EA7}" type="datetime1">
              <a:rPr lang="en-US" smtClean="0"/>
              <a:t>11/9/2022</a:t>
            </a:fld>
            <a:endParaRPr lang="en-US"/>
          </a:p>
        </p:txBody>
      </p:sp>
    </p:spTree>
    <p:extLst>
      <p:ext uri="{BB962C8B-B14F-4D97-AF65-F5344CB8AC3E}">
        <p14:creationId xmlns:p14="http://schemas.microsoft.com/office/powerpoint/2010/main" val="2321444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ED498D-6977-40EC-8E5E-7EB644D5E759}" type="slidenum">
              <a:rPr lang="en-US" smtClean="0"/>
              <a:t>24</a:t>
            </a:fld>
            <a:endParaRPr lang="en-US"/>
          </a:p>
        </p:txBody>
      </p:sp>
      <p:sp>
        <p:nvSpPr>
          <p:cNvPr id="5" name="Date Placeholder 4">
            <a:extLst>
              <a:ext uri="{FF2B5EF4-FFF2-40B4-BE49-F238E27FC236}">
                <a16:creationId xmlns:a16="http://schemas.microsoft.com/office/drawing/2014/main" id="{E63F6DF8-A2E5-AE8D-3053-F374A89A05F2}"/>
              </a:ext>
            </a:extLst>
          </p:cNvPr>
          <p:cNvSpPr>
            <a:spLocks noGrp="1"/>
          </p:cNvSpPr>
          <p:nvPr>
            <p:ph type="dt" idx="1"/>
          </p:nvPr>
        </p:nvSpPr>
        <p:spPr/>
        <p:txBody>
          <a:bodyPr/>
          <a:lstStyle/>
          <a:p>
            <a:fld id="{3D09E47E-4B32-4290-B5B5-B908C0E66EA7}" type="datetime1">
              <a:rPr lang="en-US" smtClean="0"/>
              <a:t>11/9/2022</a:t>
            </a:fld>
            <a:endParaRPr lang="en-US"/>
          </a:p>
        </p:txBody>
      </p:sp>
    </p:spTree>
    <p:extLst>
      <p:ext uri="{BB962C8B-B14F-4D97-AF65-F5344CB8AC3E}">
        <p14:creationId xmlns:p14="http://schemas.microsoft.com/office/powerpoint/2010/main" val="879249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ED498D-6977-40EC-8E5E-7EB644D5E759}" type="slidenum">
              <a:rPr lang="en-US" smtClean="0"/>
              <a:t>25</a:t>
            </a:fld>
            <a:endParaRPr lang="en-US"/>
          </a:p>
        </p:txBody>
      </p:sp>
      <p:sp>
        <p:nvSpPr>
          <p:cNvPr id="5" name="Date Placeholder 4">
            <a:extLst>
              <a:ext uri="{FF2B5EF4-FFF2-40B4-BE49-F238E27FC236}">
                <a16:creationId xmlns:a16="http://schemas.microsoft.com/office/drawing/2014/main" id="{E63F6DF8-A2E5-AE8D-3053-F374A89A05F2}"/>
              </a:ext>
            </a:extLst>
          </p:cNvPr>
          <p:cNvSpPr>
            <a:spLocks noGrp="1"/>
          </p:cNvSpPr>
          <p:nvPr>
            <p:ph type="dt" idx="1"/>
          </p:nvPr>
        </p:nvSpPr>
        <p:spPr/>
        <p:txBody>
          <a:bodyPr/>
          <a:lstStyle/>
          <a:p>
            <a:fld id="{3D09E47E-4B32-4290-B5B5-B908C0E66EA7}" type="datetime1">
              <a:rPr lang="en-US" smtClean="0"/>
              <a:t>11/9/2022</a:t>
            </a:fld>
            <a:endParaRPr lang="en-US"/>
          </a:p>
        </p:txBody>
      </p:sp>
    </p:spTree>
    <p:extLst>
      <p:ext uri="{BB962C8B-B14F-4D97-AF65-F5344CB8AC3E}">
        <p14:creationId xmlns:p14="http://schemas.microsoft.com/office/powerpoint/2010/main" val="2900963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ED498D-6977-40EC-8E5E-7EB644D5E759}" type="slidenum">
              <a:rPr lang="en-US" smtClean="0"/>
              <a:t>4</a:t>
            </a:fld>
            <a:endParaRPr lang="en-US"/>
          </a:p>
        </p:txBody>
      </p:sp>
      <p:sp>
        <p:nvSpPr>
          <p:cNvPr id="5" name="Date Placeholder 4">
            <a:extLst>
              <a:ext uri="{FF2B5EF4-FFF2-40B4-BE49-F238E27FC236}">
                <a16:creationId xmlns:a16="http://schemas.microsoft.com/office/drawing/2014/main" id="{E63F6DF8-A2E5-AE8D-3053-F374A89A05F2}"/>
              </a:ext>
            </a:extLst>
          </p:cNvPr>
          <p:cNvSpPr>
            <a:spLocks noGrp="1"/>
          </p:cNvSpPr>
          <p:nvPr>
            <p:ph type="dt" idx="1"/>
          </p:nvPr>
        </p:nvSpPr>
        <p:spPr/>
        <p:txBody>
          <a:bodyPr/>
          <a:lstStyle/>
          <a:p>
            <a:fld id="{3D09E47E-4B32-4290-B5B5-B908C0E66EA7}" type="datetime1">
              <a:rPr lang="en-US" smtClean="0"/>
              <a:t>11/9/2022</a:t>
            </a:fld>
            <a:endParaRPr lang="en-US"/>
          </a:p>
        </p:txBody>
      </p:sp>
    </p:spTree>
    <p:extLst>
      <p:ext uri="{BB962C8B-B14F-4D97-AF65-F5344CB8AC3E}">
        <p14:creationId xmlns:p14="http://schemas.microsoft.com/office/powerpoint/2010/main" val="1312959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ED498D-6977-40EC-8E5E-7EB644D5E759}" type="slidenum">
              <a:rPr lang="en-US" smtClean="0"/>
              <a:t>26</a:t>
            </a:fld>
            <a:endParaRPr lang="en-US"/>
          </a:p>
        </p:txBody>
      </p:sp>
      <p:sp>
        <p:nvSpPr>
          <p:cNvPr id="5" name="Date Placeholder 4">
            <a:extLst>
              <a:ext uri="{FF2B5EF4-FFF2-40B4-BE49-F238E27FC236}">
                <a16:creationId xmlns:a16="http://schemas.microsoft.com/office/drawing/2014/main" id="{E63F6DF8-A2E5-AE8D-3053-F374A89A05F2}"/>
              </a:ext>
            </a:extLst>
          </p:cNvPr>
          <p:cNvSpPr>
            <a:spLocks noGrp="1"/>
          </p:cNvSpPr>
          <p:nvPr>
            <p:ph type="dt" idx="1"/>
          </p:nvPr>
        </p:nvSpPr>
        <p:spPr/>
        <p:txBody>
          <a:bodyPr/>
          <a:lstStyle/>
          <a:p>
            <a:fld id="{3D09E47E-4B32-4290-B5B5-B908C0E66EA7}" type="datetime1">
              <a:rPr lang="en-US" smtClean="0"/>
              <a:t>11/9/2022</a:t>
            </a:fld>
            <a:endParaRPr lang="en-US"/>
          </a:p>
        </p:txBody>
      </p:sp>
    </p:spTree>
    <p:extLst>
      <p:ext uri="{BB962C8B-B14F-4D97-AF65-F5344CB8AC3E}">
        <p14:creationId xmlns:p14="http://schemas.microsoft.com/office/powerpoint/2010/main" val="3114725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ED498D-6977-40EC-8E5E-7EB644D5E759}" type="slidenum">
              <a:rPr lang="en-US" smtClean="0"/>
              <a:t>27</a:t>
            </a:fld>
            <a:endParaRPr lang="en-US"/>
          </a:p>
        </p:txBody>
      </p:sp>
      <p:sp>
        <p:nvSpPr>
          <p:cNvPr id="5" name="Date Placeholder 4">
            <a:extLst>
              <a:ext uri="{FF2B5EF4-FFF2-40B4-BE49-F238E27FC236}">
                <a16:creationId xmlns:a16="http://schemas.microsoft.com/office/drawing/2014/main" id="{E63F6DF8-A2E5-AE8D-3053-F374A89A05F2}"/>
              </a:ext>
            </a:extLst>
          </p:cNvPr>
          <p:cNvSpPr>
            <a:spLocks noGrp="1"/>
          </p:cNvSpPr>
          <p:nvPr>
            <p:ph type="dt" idx="1"/>
          </p:nvPr>
        </p:nvSpPr>
        <p:spPr/>
        <p:txBody>
          <a:bodyPr/>
          <a:lstStyle/>
          <a:p>
            <a:fld id="{3D09E47E-4B32-4290-B5B5-B908C0E66EA7}" type="datetime1">
              <a:rPr lang="en-US" smtClean="0"/>
              <a:t>11/9/2022</a:t>
            </a:fld>
            <a:endParaRPr lang="en-US"/>
          </a:p>
        </p:txBody>
      </p:sp>
    </p:spTree>
    <p:extLst>
      <p:ext uri="{BB962C8B-B14F-4D97-AF65-F5344CB8AC3E}">
        <p14:creationId xmlns:p14="http://schemas.microsoft.com/office/powerpoint/2010/main" val="2181819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ED498D-6977-40EC-8E5E-7EB644D5E759}" type="slidenum">
              <a:rPr lang="en-US" smtClean="0"/>
              <a:t>28</a:t>
            </a:fld>
            <a:endParaRPr lang="en-US"/>
          </a:p>
        </p:txBody>
      </p:sp>
      <p:sp>
        <p:nvSpPr>
          <p:cNvPr id="5" name="Date Placeholder 4">
            <a:extLst>
              <a:ext uri="{FF2B5EF4-FFF2-40B4-BE49-F238E27FC236}">
                <a16:creationId xmlns:a16="http://schemas.microsoft.com/office/drawing/2014/main" id="{E63F6DF8-A2E5-AE8D-3053-F374A89A05F2}"/>
              </a:ext>
            </a:extLst>
          </p:cNvPr>
          <p:cNvSpPr>
            <a:spLocks noGrp="1"/>
          </p:cNvSpPr>
          <p:nvPr>
            <p:ph type="dt" idx="1"/>
          </p:nvPr>
        </p:nvSpPr>
        <p:spPr/>
        <p:txBody>
          <a:bodyPr/>
          <a:lstStyle/>
          <a:p>
            <a:fld id="{3D09E47E-4B32-4290-B5B5-B908C0E66EA7}" type="datetime1">
              <a:rPr lang="en-US" smtClean="0"/>
              <a:t>11/9/2022</a:t>
            </a:fld>
            <a:endParaRPr lang="en-US"/>
          </a:p>
        </p:txBody>
      </p:sp>
    </p:spTree>
    <p:extLst>
      <p:ext uri="{BB962C8B-B14F-4D97-AF65-F5344CB8AC3E}">
        <p14:creationId xmlns:p14="http://schemas.microsoft.com/office/powerpoint/2010/main" val="3199841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ED498D-6977-40EC-8E5E-7EB644D5E759}" type="slidenum">
              <a:rPr lang="en-US" smtClean="0"/>
              <a:t>29</a:t>
            </a:fld>
            <a:endParaRPr lang="en-US"/>
          </a:p>
        </p:txBody>
      </p:sp>
      <p:sp>
        <p:nvSpPr>
          <p:cNvPr id="5" name="Date Placeholder 4">
            <a:extLst>
              <a:ext uri="{FF2B5EF4-FFF2-40B4-BE49-F238E27FC236}">
                <a16:creationId xmlns:a16="http://schemas.microsoft.com/office/drawing/2014/main" id="{E63F6DF8-A2E5-AE8D-3053-F374A89A05F2}"/>
              </a:ext>
            </a:extLst>
          </p:cNvPr>
          <p:cNvSpPr>
            <a:spLocks noGrp="1"/>
          </p:cNvSpPr>
          <p:nvPr>
            <p:ph type="dt" idx="1"/>
          </p:nvPr>
        </p:nvSpPr>
        <p:spPr/>
        <p:txBody>
          <a:bodyPr/>
          <a:lstStyle/>
          <a:p>
            <a:fld id="{3D09E47E-4B32-4290-B5B5-B908C0E66EA7}" type="datetime1">
              <a:rPr lang="en-US" smtClean="0"/>
              <a:t>11/9/2022</a:t>
            </a:fld>
            <a:endParaRPr lang="en-US"/>
          </a:p>
        </p:txBody>
      </p:sp>
    </p:spTree>
    <p:extLst>
      <p:ext uri="{BB962C8B-B14F-4D97-AF65-F5344CB8AC3E}">
        <p14:creationId xmlns:p14="http://schemas.microsoft.com/office/powerpoint/2010/main" val="12873614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ED498D-6977-40EC-8E5E-7EB644D5E759}" type="slidenum">
              <a:rPr lang="en-US" smtClean="0"/>
              <a:t>30</a:t>
            </a:fld>
            <a:endParaRPr lang="en-US"/>
          </a:p>
        </p:txBody>
      </p:sp>
      <p:sp>
        <p:nvSpPr>
          <p:cNvPr id="5" name="Date Placeholder 4">
            <a:extLst>
              <a:ext uri="{FF2B5EF4-FFF2-40B4-BE49-F238E27FC236}">
                <a16:creationId xmlns:a16="http://schemas.microsoft.com/office/drawing/2014/main" id="{E63F6DF8-A2E5-AE8D-3053-F374A89A05F2}"/>
              </a:ext>
            </a:extLst>
          </p:cNvPr>
          <p:cNvSpPr>
            <a:spLocks noGrp="1"/>
          </p:cNvSpPr>
          <p:nvPr>
            <p:ph type="dt" idx="1"/>
          </p:nvPr>
        </p:nvSpPr>
        <p:spPr/>
        <p:txBody>
          <a:bodyPr/>
          <a:lstStyle/>
          <a:p>
            <a:fld id="{3D09E47E-4B32-4290-B5B5-B908C0E66EA7}" type="datetime1">
              <a:rPr lang="en-US" smtClean="0"/>
              <a:t>11/9/2022</a:t>
            </a:fld>
            <a:endParaRPr lang="en-US"/>
          </a:p>
        </p:txBody>
      </p:sp>
    </p:spTree>
    <p:extLst>
      <p:ext uri="{BB962C8B-B14F-4D97-AF65-F5344CB8AC3E}">
        <p14:creationId xmlns:p14="http://schemas.microsoft.com/office/powerpoint/2010/main" val="24605023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ED498D-6977-40EC-8E5E-7EB644D5E759}" type="slidenum">
              <a:rPr lang="en-US" smtClean="0"/>
              <a:t>31</a:t>
            </a:fld>
            <a:endParaRPr lang="en-US"/>
          </a:p>
        </p:txBody>
      </p:sp>
      <p:sp>
        <p:nvSpPr>
          <p:cNvPr id="5" name="Date Placeholder 4">
            <a:extLst>
              <a:ext uri="{FF2B5EF4-FFF2-40B4-BE49-F238E27FC236}">
                <a16:creationId xmlns:a16="http://schemas.microsoft.com/office/drawing/2014/main" id="{E63F6DF8-A2E5-AE8D-3053-F374A89A05F2}"/>
              </a:ext>
            </a:extLst>
          </p:cNvPr>
          <p:cNvSpPr>
            <a:spLocks noGrp="1"/>
          </p:cNvSpPr>
          <p:nvPr>
            <p:ph type="dt" idx="1"/>
          </p:nvPr>
        </p:nvSpPr>
        <p:spPr/>
        <p:txBody>
          <a:bodyPr/>
          <a:lstStyle/>
          <a:p>
            <a:fld id="{3D09E47E-4B32-4290-B5B5-B908C0E66EA7}" type="datetime1">
              <a:rPr lang="en-US" smtClean="0"/>
              <a:t>11/9/2022</a:t>
            </a:fld>
            <a:endParaRPr lang="en-US"/>
          </a:p>
        </p:txBody>
      </p:sp>
    </p:spTree>
    <p:extLst>
      <p:ext uri="{BB962C8B-B14F-4D97-AF65-F5344CB8AC3E}">
        <p14:creationId xmlns:p14="http://schemas.microsoft.com/office/powerpoint/2010/main" val="25808595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ED498D-6977-40EC-8E5E-7EB644D5E759}" type="slidenum">
              <a:rPr lang="en-US" smtClean="0"/>
              <a:t>33</a:t>
            </a:fld>
            <a:endParaRPr lang="en-US"/>
          </a:p>
        </p:txBody>
      </p:sp>
      <p:sp>
        <p:nvSpPr>
          <p:cNvPr id="5" name="Date Placeholder 4">
            <a:extLst>
              <a:ext uri="{FF2B5EF4-FFF2-40B4-BE49-F238E27FC236}">
                <a16:creationId xmlns:a16="http://schemas.microsoft.com/office/drawing/2014/main" id="{E63F6DF8-A2E5-AE8D-3053-F374A89A05F2}"/>
              </a:ext>
            </a:extLst>
          </p:cNvPr>
          <p:cNvSpPr>
            <a:spLocks noGrp="1"/>
          </p:cNvSpPr>
          <p:nvPr>
            <p:ph type="dt" idx="1"/>
          </p:nvPr>
        </p:nvSpPr>
        <p:spPr/>
        <p:txBody>
          <a:bodyPr/>
          <a:lstStyle/>
          <a:p>
            <a:fld id="{3D09E47E-4B32-4290-B5B5-B908C0E66EA7}" type="datetime1">
              <a:rPr lang="en-US" smtClean="0"/>
              <a:t>11/9/2022</a:t>
            </a:fld>
            <a:endParaRPr lang="en-US"/>
          </a:p>
        </p:txBody>
      </p:sp>
    </p:spTree>
    <p:extLst>
      <p:ext uri="{BB962C8B-B14F-4D97-AF65-F5344CB8AC3E}">
        <p14:creationId xmlns:p14="http://schemas.microsoft.com/office/powerpoint/2010/main" val="3759682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ED498D-6977-40EC-8E5E-7EB644D5E759}" type="slidenum">
              <a:rPr lang="en-US" smtClean="0"/>
              <a:t>5</a:t>
            </a:fld>
            <a:endParaRPr lang="en-US"/>
          </a:p>
        </p:txBody>
      </p:sp>
      <p:sp>
        <p:nvSpPr>
          <p:cNvPr id="5" name="Date Placeholder 4">
            <a:extLst>
              <a:ext uri="{FF2B5EF4-FFF2-40B4-BE49-F238E27FC236}">
                <a16:creationId xmlns:a16="http://schemas.microsoft.com/office/drawing/2014/main" id="{E63F6DF8-A2E5-AE8D-3053-F374A89A05F2}"/>
              </a:ext>
            </a:extLst>
          </p:cNvPr>
          <p:cNvSpPr>
            <a:spLocks noGrp="1"/>
          </p:cNvSpPr>
          <p:nvPr>
            <p:ph type="dt" idx="1"/>
          </p:nvPr>
        </p:nvSpPr>
        <p:spPr/>
        <p:txBody>
          <a:bodyPr/>
          <a:lstStyle/>
          <a:p>
            <a:fld id="{3D09E47E-4B32-4290-B5B5-B908C0E66EA7}" type="datetime1">
              <a:rPr lang="en-US" smtClean="0"/>
              <a:t>11/9/2022</a:t>
            </a:fld>
            <a:endParaRPr lang="en-US"/>
          </a:p>
        </p:txBody>
      </p:sp>
    </p:spTree>
    <p:extLst>
      <p:ext uri="{BB962C8B-B14F-4D97-AF65-F5344CB8AC3E}">
        <p14:creationId xmlns:p14="http://schemas.microsoft.com/office/powerpoint/2010/main" val="314966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ED498D-6977-40EC-8E5E-7EB644D5E759}" type="slidenum">
              <a:rPr lang="en-US" smtClean="0"/>
              <a:t>6</a:t>
            </a:fld>
            <a:endParaRPr lang="en-US"/>
          </a:p>
        </p:txBody>
      </p:sp>
      <p:sp>
        <p:nvSpPr>
          <p:cNvPr id="5" name="Date Placeholder 4">
            <a:extLst>
              <a:ext uri="{FF2B5EF4-FFF2-40B4-BE49-F238E27FC236}">
                <a16:creationId xmlns:a16="http://schemas.microsoft.com/office/drawing/2014/main" id="{E63F6DF8-A2E5-AE8D-3053-F374A89A05F2}"/>
              </a:ext>
            </a:extLst>
          </p:cNvPr>
          <p:cNvSpPr>
            <a:spLocks noGrp="1"/>
          </p:cNvSpPr>
          <p:nvPr>
            <p:ph type="dt" idx="1"/>
          </p:nvPr>
        </p:nvSpPr>
        <p:spPr/>
        <p:txBody>
          <a:bodyPr/>
          <a:lstStyle/>
          <a:p>
            <a:fld id="{3D09E47E-4B32-4290-B5B5-B908C0E66EA7}" type="datetime1">
              <a:rPr lang="en-US" smtClean="0"/>
              <a:t>11/9/2022</a:t>
            </a:fld>
            <a:endParaRPr lang="en-US"/>
          </a:p>
        </p:txBody>
      </p:sp>
    </p:spTree>
    <p:extLst>
      <p:ext uri="{BB962C8B-B14F-4D97-AF65-F5344CB8AC3E}">
        <p14:creationId xmlns:p14="http://schemas.microsoft.com/office/powerpoint/2010/main" val="1924707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ED498D-6977-40EC-8E5E-7EB644D5E759}" type="slidenum">
              <a:rPr lang="en-US" smtClean="0"/>
              <a:t>7</a:t>
            </a:fld>
            <a:endParaRPr lang="en-US"/>
          </a:p>
        </p:txBody>
      </p:sp>
      <p:sp>
        <p:nvSpPr>
          <p:cNvPr id="5" name="Date Placeholder 4">
            <a:extLst>
              <a:ext uri="{FF2B5EF4-FFF2-40B4-BE49-F238E27FC236}">
                <a16:creationId xmlns:a16="http://schemas.microsoft.com/office/drawing/2014/main" id="{E63F6DF8-A2E5-AE8D-3053-F374A89A05F2}"/>
              </a:ext>
            </a:extLst>
          </p:cNvPr>
          <p:cNvSpPr>
            <a:spLocks noGrp="1"/>
          </p:cNvSpPr>
          <p:nvPr>
            <p:ph type="dt" idx="1"/>
          </p:nvPr>
        </p:nvSpPr>
        <p:spPr/>
        <p:txBody>
          <a:bodyPr/>
          <a:lstStyle/>
          <a:p>
            <a:fld id="{3D09E47E-4B32-4290-B5B5-B908C0E66EA7}" type="datetime1">
              <a:rPr lang="en-US" smtClean="0"/>
              <a:t>11/9/2022</a:t>
            </a:fld>
            <a:endParaRPr lang="en-US"/>
          </a:p>
        </p:txBody>
      </p:sp>
    </p:spTree>
    <p:extLst>
      <p:ext uri="{BB962C8B-B14F-4D97-AF65-F5344CB8AC3E}">
        <p14:creationId xmlns:p14="http://schemas.microsoft.com/office/powerpoint/2010/main" val="2065975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ED498D-6977-40EC-8E5E-7EB644D5E759}" type="slidenum">
              <a:rPr lang="en-US" smtClean="0"/>
              <a:t>8</a:t>
            </a:fld>
            <a:endParaRPr lang="en-US"/>
          </a:p>
        </p:txBody>
      </p:sp>
      <p:sp>
        <p:nvSpPr>
          <p:cNvPr id="5" name="Date Placeholder 4">
            <a:extLst>
              <a:ext uri="{FF2B5EF4-FFF2-40B4-BE49-F238E27FC236}">
                <a16:creationId xmlns:a16="http://schemas.microsoft.com/office/drawing/2014/main" id="{E63F6DF8-A2E5-AE8D-3053-F374A89A05F2}"/>
              </a:ext>
            </a:extLst>
          </p:cNvPr>
          <p:cNvSpPr>
            <a:spLocks noGrp="1"/>
          </p:cNvSpPr>
          <p:nvPr>
            <p:ph type="dt" idx="1"/>
          </p:nvPr>
        </p:nvSpPr>
        <p:spPr/>
        <p:txBody>
          <a:bodyPr/>
          <a:lstStyle/>
          <a:p>
            <a:fld id="{3D09E47E-4B32-4290-B5B5-B908C0E66EA7}" type="datetime1">
              <a:rPr lang="en-US" smtClean="0"/>
              <a:t>11/9/2022</a:t>
            </a:fld>
            <a:endParaRPr lang="en-US"/>
          </a:p>
        </p:txBody>
      </p:sp>
    </p:spTree>
    <p:extLst>
      <p:ext uri="{BB962C8B-B14F-4D97-AF65-F5344CB8AC3E}">
        <p14:creationId xmlns:p14="http://schemas.microsoft.com/office/powerpoint/2010/main" val="1602455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ED498D-6977-40EC-8E5E-7EB644D5E759}" type="slidenum">
              <a:rPr lang="en-US" smtClean="0"/>
              <a:t>9</a:t>
            </a:fld>
            <a:endParaRPr lang="en-US"/>
          </a:p>
        </p:txBody>
      </p:sp>
      <p:sp>
        <p:nvSpPr>
          <p:cNvPr id="5" name="Date Placeholder 4">
            <a:extLst>
              <a:ext uri="{FF2B5EF4-FFF2-40B4-BE49-F238E27FC236}">
                <a16:creationId xmlns:a16="http://schemas.microsoft.com/office/drawing/2014/main" id="{E63F6DF8-A2E5-AE8D-3053-F374A89A05F2}"/>
              </a:ext>
            </a:extLst>
          </p:cNvPr>
          <p:cNvSpPr>
            <a:spLocks noGrp="1"/>
          </p:cNvSpPr>
          <p:nvPr>
            <p:ph type="dt" idx="1"/>
          </p:nvPr>
        </p:nvSpPr>
        <p:spPr/>
        <p:txBody>
          <a:bodyPr/>
          <a:lstStyle/>
          <a:p>
            <a:fld id="{3D09E47E-4B32-4290-B5B5-B908C0E66EA7}" type="datetime1">
              <a:rPr lang="en-US" smtClean="0"/>
              <a:t>11/9/2022</a:t>
            </a:fld>
            <a:endParaRPr lang="en-US"/>
          </a:p>
        </p:txBody>
      </p:sp>
    </p:spTree>
    <p:extLst>
      <p:ext uri="{BB962C8B-B14F-4D97-AF65-F5344CB8AC3E}">
        <p14:creationId xmlns:p14="http://schemas.microsoft.com/office/powerpoint/2010/main" val="4286442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ED498D-6977-40EC-8E5E-7EB644D5E759}" type="slidenum">
              <a:rPr lang="en-US" smtClean="0"/>
              <a:t>10</a:t>
            </a:fld>
            <a:endParaRPr lang="en-US"/>
          </a:p>
        </p:txBody>
      </p:sp>
      <p:sp>
        <p:nvSpPr>
          <p:cNvPr id="5" name="Date Placeholder 4">
            <a:extLst>
              <a:ext uri="{FF2B5EF4-FFF2-40B4-BE49-F238E27FC236}">
                <a16:creationId xmlns:a16="http://schemas.microsoft.com/office/drawing/2014/main" id="{E63F6DF8-A2E5-AE8D-3053-F374A89A05F2}"/>
              </a:ext>
            </a:extLst>
          </p:cNvPr>
          <p:cNvSpPr>
            <a:spLocks noGrp="1"/>
          </p:cNvSpPr>
          <p:nvPr>
            <p:ph type="dt" idx="1"/>
          </p:nvPr>
        </p:nvSpPr>
        <p:spPr/>
        <p:txBody>
          <a:bodyPr/>
          <a:lstStyle/>
          <a:p>
            <a:fld id="{3D09E47E-4B32-4290-B5B5-B908C0E66EA7}" type="datetime1">
              <a:rPr lang="en-US" smtClean="0"/>
              <a:t>11/9/2022</a:t>
            </a:fld>
            <a:endParaRPr lang="en-US"/>
          </a:p>
        </p:txBody>
      </p:sp>
    </p:spTree>
    <p:extLst>
      <p:ext uri="{BB962C8B-B14F-4D97-AF65-F5344CB8AC3E}">
        <p14:creationId xmlns:p14="http://schemas.microsoft.com/office/powerpoint/2010/main" val="2763479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ED498D-6977-40EC-8E5E-7EB644D5E759}" type="slidenum">
              <a:rPr lang="en-US" smtClean="0"/>
              <a:t>11</a:t>
            </a:fld>
            <a:endParaRPr lang="en-US"/>
          </a:p>
        </p:txBody>
      </p:sp>
      <p:sp>
        <p:nvSpPr>
          <p:cNvPr id="5" name="Date Placeholder 4">
            <a:extLst>
              <a:ext uri="{FF2B5EF4-FFF2-40B4-BE49-F238E27FC236}">
                <a16:creationId xmlns:a16="http://schemas.microsoft.com/office/drawing/2014/main" id="{E63F6DF8-A2E5-AE8D-3053-F374A89A05F2}"/>
              </a:ext>
            </a:extLst>
          </p:cNvPr>
          <p:cNvSpPr>
            <a:spLocks noGrp="1"/>
          </p:cNvSpPr>
          <p:nvPr>
            <p:ph type="dt" idx="1"/>
          </p:nvPr>
        </p:nvSpPr>
        <p:spPr/>
        <p:txBody>
          <a:bodyPr/>
          <a:lstStyle/>
          <a:p>
            <a:fld id="{3D09E47E-4B32-4290-B5B5-B908C0E66EA7}" type="datetime1">
              <a:rPr lang="en-US" smtClean="0"/>
              <a:t>11/9/2022</a:t>
            </a:fld>
            <a:endParaRPr lang="en-US"/>
          </a:p>
        </p:txBody>
      </p:sp>
    </p:spTree>
    <p:extLst>
      <p:ext uri="{BB962C8B-B14F-4D97-AF65-F5344CB8AC3E}">
        <p14:creationId xmlns:p14="http://schemas.microsoft.com/office/powerpoint/2010/main" val="4286199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accent1">
                    <a:lumMod val="40000"/>
                    <a:lumOff val="60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52A433D2-C9EE-473B-A0F1-1CA393981F4F}" type="datetime1">
              <a:rPr lang="en-US" smtClean="0"/>
              <a:t>11/9/2022</a:t>
            </a:fld>
            <a:endParaRPr lang="en-US"/>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lvl1pPr>
              <a:defRPr/>
            </a:lvl1pPr>
          </a:lstStyle>
          <a:p>
            <a:r>
              <a:rPr lang="en-US"/>
              <a:t>ONESOURCE STATUS CALL</a:t>
            </a:r>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271504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92C4CF0-BD34-45B4-94FF-59AD3A70A72E}"/>
              </a:ext>
            </a:extLst>
          </p:cNvPr>
          <p:cNvSpPr>
            <a:spLocks noGrp="1"/>
          </p:cNvSpPr>
          <p:nvPr>
            <p:ph type="pic" sz="quarter" idx="13"/>
          </p:nvPr>
        </p:nvSpPr>
        <p:spPr>
          <a:xfrm>
            <a:off x="0" y="0"/>
            <a:ext cx="12192000" cy="6400165"/>
          </a:xfrm>
          <a:noFill/>
        </p:spPr>
        <p:txBody>
          <a:bodyPr lIns="0" tIns="792000" anchor="ctr" anchorCtr="0"/>
          <a:lstStyle>
            <a:lvl1pPr algn="ctr">
              <a:defRPr/>
            </a:lvl1pPr>
          </a:lstStyle>
          <a:p>
            <a:r>
              <a:rPr lang="en-US"/>
              <a:t>Click icon to add picture</a:t>
            </a:r>
          </a:p>
        </p:txBody>
      </p:sp>
      <p:sp>
        <p:nvSpPr>
          <p:cNvPr id="8" name="Rectangle 7">
            <a:extLst>
              <a:ext uri="{FF2B5EF4-FFF2-40B4-BE49-F238E27FC236}">
                <a16:creationId xmlns:a16="http://schemas.microsoft.com/office/drawing/2014/main" id="{16D90D66-BCB9-4229-A829-628874352AC0}"/>
              </a:ext>
            </a:extLst>
          </p:cNvPr>
          <p:cNvSpPr/>
          <p:nvPr/>
        </p:nvSpPr>
        <p:spPr>
          <a:xfrm>
            <a:off x="4804496" y="0"/>
            <a:ext cx="7387504" cy="6446520"/>
          </a:xfrm>
          <a:prstGeom prst="rect">
            <a:avLst/>
          </a:prstGeom>
          <a:solidFill>
            <a:schemeClr val="accent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D7110AB5-E047-427B-9192-3F2FCCB479A8}"/>
              </a:ext>
            </a:extLst>
          </p:cNvPr>
          <p:cNvSpPr/>
          <p:nvPr userDrawn="1"/>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488254"/>
            <a:ext cx="3517567" cy="1087974"/>
          </a:xfrm>
        </p:spPr>
        <p:txBody>
          <a:bodyPr anchor="b">
            <a:normAutofit/>
          </a:bodyPr>
          <a:lstStyle>
            <a:lvl1pPr>
              <a:lnSpc>
                <a:spcPct val="90000"/>
              </a:lnSpc>
              <a:defRPr sz="3600" b="0">
                <a:solidFill>
                  <a:schemeClr val="accent1">
                    <a:lumMod val="50000"/>
                  </a:schemeClr>
                </a:solidFill>
              </a:defRPr>
            </a:lvl1pPr>
          </a:lstStyle>
          <a:p>
            <a:r>
              <a:rPr lang="en-US"/>
              <a:t>Click to edit Master title style</a:t>
            </a:r>
          </a:p>
        </p:txBody>
      </p:sp>
      <p:sp>
        <p:nvSpPr>
          <p:cNvPr id="4" name="Text Placeholder 3"/>
          <p:cNvSpPr>
            <a:spLocks noGrp="1"/>
          </p:cNvSpPr>
          <p:nvPr>
            <p:ph type="body" sz="half" idx="2"/>
          </p:nvPr>
        </p:nvSpPr>
        <p:spPr>
          <a:xfrm>
            <a:off x="403625" y="2038720"/>
            <a:ext cx="3517567" cy="3311706"/>
          </a:xfrm>
        </p:spPr>
        <p:txBody>
          <a:bodyPr lIns="91440" rIns="91440">
            <a:normAutofit/>
          </a:bodyPr>
          <a:lstStyle>
            <a:lvl1pPr marL="216000" indent="-216000">
              <a:spcAft>
                <a:spcPts val="0"/>
              </a:spcAft>
              <a:buFont typeface="Wingdings" panose="05000000000000000000" pitchFamily="2" charset="2"/>
              <a:buChar char="§"/>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5">
            <a:extLst>
              <a:ext uri="{FF2B5EF4-FFF2-40B4-BE49-F238E27FC236}">
                <a16:creationId xmlns:a16="http://schemas.microsoft.com/office/drawing/2014/main" id="{00A2BA60-500D-4BD0-8C7F-2936FDDD1586}"/>
              </a:ext>
            </a:extLst>
          </p:cNvPr>
          <p:cNvSpPr>
            <a:spLocks noGrp="1"/>
          </p:cNvSpPr>
          <p:nvPr>
            <p:ph type="dt" sz="half" idx="10"/>
          </p:nvPr>
        </p:nvSpPr>
        <p:spPr>
          <a:xfrm>
            <a:off x="8218426" y="6446838"/>
            <a:ext cx="2584850" cy="365125"/>
          </a:xfrm>
        </p:spPr>
        <p:txBody>
          <a:bodyPr/>
          <a:lstStyle/>
          <a:p>
            <a:fld id="{ED3FF3D8-702D-40FA-8A5E-503BE708696F}" type="datetime1">
              <a:rPr lang="en-US" smtClean="0"/>
              <a:t>11/9/2022</a:t>
            </a:fld>
            <a:endParaRPr lang="en-US"/>
          </a:p>
        </p:txBody>
      </p:sp>
      <p:sp>
        <p:nvSpPr>
          <p:cNvPr id="13" name="Footer Placeholder 6">
            <a:extLst>
              <a:ext uri="{FF2B5EF4-FFF2-40B4-BE49-F238E27FC236}">
                <a16:creationId xmlns:a16="http://schemas.microsoft.com/office/drawing/2014/main" id="{371A0A82-5458-43A1-AD4C-A4FF7CD09F10}"/>
              </a:ext>
            </a:extLst>
          </p:cNvPr>
          <p:cNvSpPr>
            <a:spLocks noGrp="1"/>
          </p:cNvSpPr>
          <p:nvPr>
            <p:ph type="ftr" sz="quarter" idx="11"/>
          </p:nvPr>
        </p:nvSpPr>
        <p:spPr>
          <a:xfrm>
            <a:off x="643051" y="6446838"/>
            <a:ext cx="6818262" cy="365125"/>
          </a:xfrm>
        </p:spPr>
        <p:txBody>
          <a:bodyPr/>
          <a:lstStyle>
            <a:lvl1pPr>
              <a:defRPr/>
            </a:lvl1pPr>
          </a:lstStyle>
          <a:p>
            <a:r>
              <a:rPr lang="en-US"/>
              <a:t>ONESOURCE STATUS CALL</a:t>
            </a:r>
          </a:p>
        </p:txBody>
      </p:sp>
      <p:sp>
        <p:nvSpPr>
          <p:cNvPr id="14" name="Slide Number Placeholder 7">
            <a:extLst>
              <a:ext uri="{FF2B5EF4-FFF2-40B4-BE49-F238E27FC236}">
                <a16:creationId xmlns:a16="http://schemas.microsoft.com/office/drawing/2014/main" id="{2ABD9582-0263-41AF-B003-2E748948571F}"/>
              </a:ext>
            </a:extLst>
          </p:cNvPr>
          <p:cNvSpPr>
            <a:spLocks noGrp="1"/>
          </p:cNvSpPr>
          <p:nvPr>
            <p:ph type="sldNum" sz="quarter" idx="12"/>
          </p:nvPr>
        </p:nvSpPr>
        <p:spPr>
          <a:xfrm>
            <a:off x="10930596" y="6446838"/>
            <a:ext cx="617912" cy="365125"/>
          </a:xfrm>
        </p:spPr>
        <p:txBody>
          <a:bodyPr/>
          <a:lstStyle/>
          <a:p>
            <a:fld id="{3A98EE3D-8CD1-4C3F-BD1C-C98C9596463C}" type="slidenum">
              <a:rPr lang="en-US" smtClean="0"/>
              <a:t>‹#›</a:t>
            </a:fld>
            <a:endParaRPr lang="en-US"/>
          </a:p>
        </p:txBody>
      </p:sp>
      <p:sp>
        <p:nvSpPr>
          <p:cNvPr id="5" name="Picture Placeholder 4">
            <a:extLst>
              <a:ext uri="{FF2B5EF4-FFF2-40B4-BE49-F238E27FC236}">
                <a16:creationId xmlns:a16="http://schemas.microsoft.com/office/drawing/2014/main" id="{FF66DD5E-2E55-4BFB-8214-2B5C5051F287}"/>
              </a:ext>
            </a:extLst>
          </p:cNvPr>
          <p:cNvSpPr>
            <a:spLocks noGrp="1"/>
          </p:cNvSpPr>
          <p:nvPr>
            <p:ph type="pic" sz="quarter" idx="14"/>
          </p:nvPr>
        </p:nvSpPr>
        <p:spPr>
          <a:xfrm>
            <a:off x="5599113" y="1692275"/>
            <a:ext cx="6592887" cy="3190875"/>
          </a:xfrm>
          <a:solidFill>
            <a:schemeClr val="bg1">
              <a:lumMod val="85000"/>
              <a:alpha val="50000"/>
            </a:schemeClr>
          </a:solidFill>
        </p:spPr>
        <p:txBody>
          <a:bodyPr anchor="ctr" anchorCtr="0"/>
          <a:lstStyle>
            <a:lvl1pPr algn="ctr">
              <a:defRPr/>
            </a:lvl1pPr>
          </a:lstStyle>
          <a:p>
            <a:r>
              <a:rPr lang="en-US"/>
              <a:t>Click icon to add picture</a:t>
            </a:r>
            <a:endParaRPr lang="ru-RU"/>
          </a:p>
        </p:txBody>
      </p:sp>
      <p:cxnSp>
        <p:nvCxnSpPr>
          <p:cNvPr id="16" name="Straight Connector 15">
            <a:extLst>
              <a:ext uri="{FF2B5EF4-FFF2-40B4-BE49-F238E27FC236}">
                <a16:creationId xmlns:a16="http://schemas.microsoft.com/office/drawing/2014/main" id="{76A38BEF-96DA-4CBE-8464-985906D9F5F1}"/>
              </a:ext>
            </a:extLst>
          </p:cNvPr>
          <p:cNvCxnSpPr>
            <a:cxnSpLocks/>
          </p:cNvCxnSpPr>
          <p:nvPr userDrawn="1"/>
        </p:nvCxnSpPr>
        <p:spPr>
          <a:xfrm>
            <a:off x="723686" y="1767848"/>
            <a:ext cx="3291840" cy="0"/>
          </a:xfrm>
          <a:prstGeom prst="line">
            <a:avLst/>
          </a:prstGeom>
          <a:ln w="15875">
            <a:solidFill>
              <a:srgbClr val="2626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394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Content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F262E62-E8FA-42DE-BC7E-BA73A13FCBFF}"/>
              </a:ext>
            </a:extLst>
          </p:cNvPr>
          <p:cNvSpPr>
            <a:spLocks noGrp="1"/>
          </p:cNvSpPr>
          <p:nvPr>
            <p:ph type="pic" sz="quarter" idx="15"/>
          </p:nvPr>
        </p:nvSpPr>
        <p:spPr>
          <a:xfrm>
            <a:off x="0" y="0"/>
            <a:ext cx="12193200" cy="6400800"/>
          </a:xfrm>
        </p:spPr>
        <p:txBody>
          <a:bodyPr anchor="ctr" anchorCtr="0"/>
          <a:lstStyle>
            <a:lvl1pPr algn="ctr">
              <a:defRPr/>
            </a:lvl1pPr>
          </a:lstStyle>
          <a:p>
            <a:r>
              <a:rPr lang="en-US"/>
              <a:t>Click icon to add picture</a:t>
            </a:r>
          </a:p>
        </p:txBody>
      </p:sp>
      <p:sp>
        <p:nvSpPr>
          <p:cNvPr id="5" name="Text Placeholder 4">
            <a:extLst>
              <a:ext uri="{FF2B5EF4-FFF2-40B4-BE49-F238E27FC236}">
                <a16:creationId xmlns:a16="http://schemas.microsoft.com/office/drawing/2014/main" id="{3B957EED-32E8-4384-BFBB-06742F30AA87}"/>
              </a:ext>
            </a:extLst>
          </p:cNvPr>
          <p:cNvSpPr>
            <a:spLocks noGrp="1"/>
          </p:cNvSpPr>
          <p:nvPr>
            <p:ph type="body" sz="quarter" idx="14" hasCustomPrompt="1"/>
          </p:nvPr>
        </p:nvSpPr>
        <p:spPr>
          <a:xfrm>
            <a:off x="5356422" y="5034909"/>
            <a:ext cx="6835291" cy="817251"/>
          </a:xfrm>
          <a:solidFill>
            <a:srgbClr val="262626"/>
          </a:solidFill>
        </p:spPr>
        <p:txBody>
          <a:bodyPr lIns="396000" tIns="0" anchor="ctr" anchorCtr="0">
            <a:normAutofit/>
          </a:bodyPr>
          <a:lstStyle>
            <a:lvl1pPr>
              <a:defRPr sz="2400">
                <a:solidFill>
                  <a:schemeClr val="accent1">
                    <a:lumMod val="40000"/>
                    <a:lumOff val="60000"/>
                  </a:schemeClr>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a:t>Subtitle</a:t>
            </a:r>
            <a:endParaRPr lang="ru-RU"/>
          </a:p>
        </p:txBody>
      </p:sp>
      <p:sp>
        <p:nvSpPr>
          <p:cNvPr id="15" name="Title 14">
            <a:extLst>
              <a:ext uri="{FF2B5EF4-FFF2-40B4-BE49-F238E27FC236}">
                <a16:creationId xmlns:a16="http://schemas.microsoft.com/office/drawing/2014/main" id="{23EC876B-6AD7-452A-94C9-45B89DA7D7D0}"/>
              </a:ext>
            </a:extLst>
          </p:cNvPr>
          <p:cNvSpPr>
            <a:spLocks noGrp="1"/>
          </p:cNvSpPr>
          <p:nvPr>
            <p:ph type="title" hasCustomPrompt="1"/>
          </p:nvPr>
        </p:nvSpPr>
        <p:spPr>
          <a:xfrm>
            <a:off x="5356143" y="3975295"/>
            <a:ext cx="6835858" cy="1089350"/>
          </a:xfrm>
          <a:custGeom>
            <a:avLst/>
            <a:gdLst>
              <a:gd name="connsiteX0" fmla="*/ 0 w 6906198"/>
              <a:gd name="connsiteY0" fmla="*/ 0 h 1089350"/>
              <a:gd name="connsiteX1" fmla="*/ 6906198 w 6906198"/>
              <a:gd name="connsiteY1" fmla="*/ 0 h 1089350"/>
              <a:gd name="connsiteX2" fmla="*/ 6906198 w 6906198"/>
              <a:gd name="connsiteY2" fmla="*/ 1089350 h 1089350"/>
              <a:gd name="connsiteX3" fmla="*/ 3805731 w 6906198"/>
              <a:gd name="connsiteY3" fmla="*/ 1089350 h 1089350"/>
              <a:gd name="connsiteX4" fmla="*/ 218470 w 6906198"/>
              <a:gd name="connsiteY4" fmla="*/ 1089350 h 1089350"/>
              <a:gd name="connsiteX5" fmla="*/ 0 w 6906198"/>
              <a:gd name="connsiteY5" fmla="*/ 1089350 h 108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06198" h="1089350">
                <a:moveTo>
                  <a:pt x="0" y="0"/>
                </a:moveTo>
                <a:lnTo>
                  <a:pt x="6906198" y="0"/>
                </a:lnTo>
                <a:lnTo>
                  <a:pt x="6906198" y="1089350"/>
                </a:lnTo>
                <a:lnTo>
                  <a:pt x="3805731" y="1089350"/>
                </a:lnTo>
                <a:lnTo>
                  <a:pt x="218470" y="1089350"/>
                </a:lnTo>
                <a:lnTo>
                  <a:pt x="0" y="1089350"/>
                </a:lnTo>
                <a:close/>
              </a:path>
            </a:pathLst>
          </a:custGeom>
          <a:solidFill>
            <a:srgbClr val="262626"/>
          </a:solidFill>
        </p:spPr>
        <p:txBody>
          <a:bodyPr wrap="square" lIns="396000" tIns="252000" anchor="t" anchorCtr="0">
            <a:noAutofit/>
          </a:bodyPr>
          <a:lstStyle>
            <a:lvl1pPr>
              <a:lnSpc>
                <a:spcPct val="90000"/>
              </a:lnSpc>
              <a:defRPr sz="3600" b="0">
                <a:solidFill>
                  <a:schemeClr val="bg1"/>
                </a:solidFill>
              </a:defRPr>
            </a:lvl1pPr>
          </a:lstStyle>
          <a:p>
            <a:r>
              <a:rPr lang="en-US"/>
              <a:t>First Lesson Summary</a:t>
            </a:r>
          </a:p>
        </p:txBody>
      </p:sp>
      <p:sp>
        <p:nvSpPr>
          <p:cNvPr id="11" name="Rectangle 10">
            <a:extLst>
              <a:ext uri="{FF2B5EF4-FFF2-40B4-BE49-F238E27FC236}">
                <a16:creationId xmlns:a16="http://schemas.microsoft.com/office/drawing/2014/main" id="{D7110AB5-E047-427B-9192-3F2FCCB479A8}"/>
              </a:ext>
            </a:extLst>
          </p:cNvPr>
          <p:cNvSpPr/>
          <p:nvPr userDrawn="1"/>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 Placeholder 3"/>
          <p:cNvSpPr>
            <a:spLocks noGrp="1"/>
          </p:cNvSpPr>
          <p:nvPr>
            <p:ph type="body" sz="half" idx="2"/>
          </p:nvPr>
        </p:nvSpPr>
        <p:spPr>
          <a:xfrm>
            <a:off x="678635" y="0"/>
            <a:ext cx="3998873" cy="5852160"/>
          </a:xfrm>
          <a:solidFill>
            <a:srgbClr val="262626"/>
          </a:solidFill>
        </p:spPr>
        <p:txBody>
          <a:bodyPr lIns="360000" tIns="46800" rIns="360000" anchor="ctr" anchorCtr="0">
            <a:normAutofit/>
          </a:bodyPr>
          <a:lstStyle>
            <a:lvl1pPr marL="0" indent="0">
              <a:buNone/>
              <a:defRPr lang="en-US" dirty="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5">
            <a:extLst>
              <a:ext uri="{FF2B5EF4-FFF2-40B4-BE49-F238E27FC236}">
                <a16:creationId xmlns:a16="http://schemas.microsoft.com/office/drawing/2014/main" id="{00A2BA60-500D-4BD0-8C7F-2936FDDD1586}"/>
              </a:ext>
            </a:extLst>
          </p:cNvPr>
          <p:cNvSpPr>
            <a:spLocks noGrp="1"/>
          </p:cNvSpPr>
          <p:nvPr>
            <p:ph type="dt" sz="half" idx="10"/>
          </p:nvPr>
        </p:nvSpPr>
        <p:spPr>
          <a:xfrm>
            <a:off x="8218426" y="6446838"/>
            <a:ext cx="2584850" cy="365125"/>
          </a:xfrm>
        </p:spPr>
        <p:txBody>
          <a:bodyPr/>
          <a:lstStyle/>
          <a:p>
            <a:fld id="{1E754AE5-EFA5-4B7C-9FC4-784774AD3221}" type="datetime1">
              <a:rPr lang="en-US" smtClean="0"/>
              <a:t>11/9/2022</a:t>
            </a:fld>
            <a:endParaRPr lang="en-US"/>
          </a:p>
        </p:txBody>
      </p:sp>
      <p:sp>
        <p:nvSpPr>
          <p:cNvPr id="13" name="Footer Placeholder 6">
            <a:extLst>
              <a:ext uri="{FF2B5EF4-FFF2-40B4-BE49-F238E27FC236}">
                <a16:creationId xmlns:a16="http://schemas.microsoft.com/office/drawing/2014/main" id="{371A0A82-5458-43A1-AD4C-A4FF7CD09F10}"/>
              </a:ext>
            </a:extLst>
          </p:cNvPr>
          <p:cNvSpPr>
            <a:spLocks noGrp="1"/>
          </p:cNvSpPr>
          <p:nvPr>
            <p:ph type="ftr" sz="quarter" idx="11"/>
          </p:nvPr>
        </p:nvSpPr>
        <p:spPr>
          <a:xfrm>
            <a:off x="643051" y="6446838"/>
            <a:ext cx="6818262" cy="365125"/>
          </a:xfrm>
        </p:spPr>
        <p:txBody>
          <a:bodyPr/>
          <a:lstStyle>
            <a:lvl1pPr>
              <a:defRPr/>
            </a:lvl1pPr>
          </a:lstStyle>
          <a:p>
            <a:r>
              <a:rPr lang="en-US"/>
              <a:t>ONESOURCE STATUS CALL</a:t>
            </a:r>
          </a:p>
        </p:txBody>
      </p:sp>
      <p:sp>
        <p:nvSpPr>
          <p:cNvPr id="14" name="Slide Number Placeholder 7">
            <a:extLst>
              <a:ext uri="{FF2B5EF4-FFF2-40B4-BE49-F238E27FC236}">
                <a16:creationId xmlns:a16="http://schemas.microsoft.com/office/drawing/2014/main" id="{2ABD9582-0263-41AF-B003-2E748948571F}"/>
              </a:ext>
            </a:extLst>
          </p:cNvPr>
          <p:cNvSpPr>
            <a:spLocks noGrp="1"/>
          </p:cNvSpPr>
          <p:nvPr>
            <p:ph type="sldNum" sz="quarter" idx="12"/>
          </p:nvPr>
        </p:nvSpPr>
        <p:spPr>
          <a:xfrm>
            <a:off x="10930596" y="6446838"/>
            <a:ext cx="617912" cy="365125"/>
          </a:xfr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99412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chemeClr val="accent1">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9C6A3368-F86E-4F09-9617-194033CCD63B}" type="datetime1">
              <a:rPr lang="en-US" smtClean="0"/>
              <a:t>11/9/2022</a:t>
            </a:fld>
            <a:endParaRPr lang="en-US"/>
          </a:p>
        </p:txBody>
      </p:sp>
      <p:sp>
        <p:nvSpPr>
          <p:cNvPr id="6" name="Footer Placeholder 5"/>
          <p:cNvSpPr>
            <a:spLocks noGrp="1"/>
          </p:cNvSpPr>
          <p:nvPr>
            <p:ph type="ftr" sz="quarter" idx="11"/>
          </p:nvPr>
        </p:nvSpPr>
        <p:spPr>
          <a:xfrm>
            <a:off x="1097279" y="6446838"/>
            <a:ext cx="6818262" cy="365125"/>
          </a:xfrm>
        </p:spPr>
        <p:txBody>
          <a:bodyPr/>
          <a:lstStyle>
            <a:lvl1pPr>
              <a:defRPr/>
            </a:lvl1pPr>
          </a:lstStyle>
          <a:p>
            <a:r>
              <a:rPr lang="en-US"/>
              <a:t>ONESOURCE STATUS CALL</a:t>
            </a:r>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192319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840923"/>
            <a:ext cx="10515600" cy="849769"/>
          </a:xfrm>
        </p:spPr>
        <p:txBody>
          <a:bodyPr/>
          <a:lstStyle>
            <a:lvl1pPr>
              <a:defRPr>
                <a:solidFill>
                  <a:schemeClr val="tx1"/>
                </a:solidFill>
                <a:latin typeface="Georgia" panose="02040502050405020303" pitchFamily="18" charset="0"/>
              </a:defRPr>
            </a:lvl1pPr>
          </a:lstStyle>
          <a:p>
            <a:r>
              <a:rPr lang="en-US"/>
              <a:t>Click to edit Master title style</a:t>
            </a:r>
          </a:p>
        </p:txBody>
      </p:sp>
      <p:sp>
        <p:nvSpPr>
          <p:cNvPr id="3" name="Content Placeholder 2"/>
          <p:cNvSpPr>
            <a:spLocks noGrp="1"/>
          </p:cNvSpPr>
          <p:nvPr>
            <p:ph idx="1"/>
          </p:nvPr>
        </p:nvSpPr>
        <p:spPr>
          <a:xfrm>
            <a:off x="838200" y="1825625"/>
            <a:ext cx="10515600" cy="4522166"/>
          </a:xfrm>
        </p:spPr>
        <p:txBody>
          <a:bodyPr/>
          <a:lstStyle>
            <a:lvl1pPr>
              <a:defRPr>
                <a:solidFill>
                  <a:schemeClr val="tx1"/>
                </a:solidFill>
                <a:latin typeface="Georgia" panose="02040502050405020303" pitchFamily="18" charset="0"/>
              </a:defRPr>
            </a:lvl1pPr>
            <a:lvl2pPr>
              <a:defRPr>
                <a:solidFill>
                  <a:schemeClr val="tx1"/>
                </a:solidFill>
                <a:latin typeface="Georgia" panose="02040502050405020303" pitchFamily="18" charset="0"/>
              </a:defRPr>
            </a:lvl2pPr>
            <a:lvl3pPr>
              <a:defRPr>
                <a:solidFill>
                  <a:schemeClr val="tx1"/>
                </a:solidFill>
                <a:latin typeface="Georgia" panose="02040502050405020303" pitchFamily="18" charset="0"/>
              </a:defRPr>
            </a:lvl3pPr>
            <a:lvl4pPr>
              <a:defRPr>
                <a:solidFill>
                  <a:schemeClr val="tx1"/>
                </a:solidFill>
                <a:latin typeface="Georgia" panose="02040502050405020303" pitchFamily="18" charset="0"/>
              </a:defRPr>
            </a:lvl4pPr>
            <a:lvl5pPr>
              <a:defRPr>
                <a:solidFill>
                  <a:schemeClr val="tx1"/>
                </a:solidFill>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29059C05-552E-467D-9BC3-D2E7B535216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9459" b="-1"/>
          <a:stretch/>
        </p:blipFill>
        <p:spPr>
          <a:xfrm>
            <a:off x="838200" y="-247721"/>
            <a:ext cx="749915" cy="1088644"/>
          </a:xfrm>
          <a:prstGeom prst="rect">
            <a:avLst/>
          </a:prstGeom>
        </p:spPr>
      </p:pic>
      <p:sp>
        <p:nvSpPr>
          <p:cNvPr id="10" name="Rectangle 9">
            <a:extLst>
              <a:ext uri="{FF2B5EF4-FFF2-40B4-BE49-F238E27FC236}">
                <a16:creationId xmlns:a16="http://schemas.microsoft.com/office/drawing/2014/main" id="{372F17DC-F994-495C-801A-D327665F51A1}"/>
              </a:ext>
            </a:extLst>
          </p:cNvPr>
          <p:cNvSpPr/>
          <p:nvPr userDrawn="1"/>
        </p:nvSpPr>
        <p:spPr>
          <a:xfrm>
            <a:off x="160423" y="190504"/>
            <a:ext cx="11871159"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160423" y="6363719"/>
            <a:ext cx="426720" cy="329184"/>
          </a:xfrm>
          <a:prstGeom prst="rect">
            <a:avLst/>
          </a:prstGeom>
        </p:spPr>
        <p:txBody>
          <a:bodyPr vert="horz" lIns="91440" tIns="45720" rIns="91440" bIns="45720" rtlCol="0" anchor="ctr"/>
          <a:lstStyle>
            <a:lvl1pPr algn="r">
              <a:defRPr sz="1400" b="1">
                <a:solidFill>
                  <a:schemeClr val="tx1"/>
                </a:solidFill>
                <a:latin typeface="Calibri" pitchFamily="34" charset="0"/>
              </a:defRPr>
            </a:lvl1pPr>
          </a:lstStyle>
          <a:p>
            <a:fld id="{D1FAD9C6-1BC8-40B1-A69F-7174F703B433}" type="slidenum">
              <a:rPr lang="en-US" smtClean="0"/>
              <a:pPr/>
              <a:t>‹#›</a:t>
            </a:fld>
            <a:endParaRPr lang="en-US"/>
          </a:p>
        </p:txBody>
      </p:sp>
    </p:spTree>
    <p:extLst>
      <p:ext uri="{BB962C8B-B14F-4D97-AF65-F5344CB8AC3E}">
        <p14:creationId xmlns:p14="http://schemas.microsoft.com/office/powerpoint/2010/main" val="1439693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userDrawn="1"/>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5A4F5D23-EC7F-47C8-85EB-D8EB97FC70B7}" type="datetime1">
              <a:rPr lang="en-US" smtClean="0"/>
              <a:t>11/9/2022</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lvl1pPr>
              <a:defRPr/>
            </a:lvl1pPr>
          </a:lstStyle>
          <a:p>
            <a:r>
              <a:rPr lang="en-US"/>
              <a:t>ONESOURCE STATUS CALL</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408313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hree Content">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68DC6E48-E7C4-44A9-9986-AB6A90E2DE6D}" type="datetime1">
              <a:rPr lang="en-US" smtClean="0"/>
              <a:t>11/9/2022</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lvl1pPr>
              <a:defRPr/>
            </a:lvl1pPr>
          </a:lstStyle>
          <a:p>
            <a:r>
              <a:rPr lang="en-US"/>
              <a:t>ONESOURCE STATUS CALL</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a:p>
        </p:txBody>
      </p:sp>
      <p:sp>
        <p:nvSpPr>
          <p:cNvPr id="12" name="Picture Placeholder 5">
            <a:extLst>
              <a:ext uri="{FF2B5EF4-FFF2-40B4-BE49-F238E27FC236}">
                <a16:creationId xmlns:a16="http://schemas.microsoft.com/office/drawing/2014/main" id="{7BF857FE-9EDF-40AC-A282-858EC0C2C6A7}"/>
              </a:ext>
            </a:extLst>
          </p:cNvPr>
          <p:cNvSpPr>
            <a:spLocks noGrp="1"/>
          </p:cNvSpPr>
          <p:nvPr>
            <p:ph type="pic" sz="quarter" idx="13"/>
          </p:nvPr>
        </p:nvSpPr>
        <p:spPr>
          <a:xfrm>
            <a:off x="0" y="0"/>
            <a:ext cx="12192000" cy="6408000"/>
          </a:xfrm>
        </p:spPr>
        <p:txBody>
          <a:bodyPr anchor="ctr" anchorCtr="0">
            <a:normAutofit/>
          </a:bodyPr>
          <a:lstStyle>
            <a:lvl1pPr algn="ctr">
              <a:defRPr sz="1600"/>
            </a:lvl1pPr>
          </a:lstStyle>
          <a:p>
            <a:r>
              <a:rPr lang="en-US"/>
              <a:t>Click icon to add picture</a:t>
            </a:r>
            <a:endParaRPr lang="ru-RU"/>
          </a:p>
        </p:txBody>
      </p:sp>
      <p:sp>
        <p:nvSpPr>
          <p:cNvPr id="13" name="Title 7">
            <a:extLst>
              <a:ext uri="{FF2B5EF4-FFF2-40B4-BE49-F238E27FC236}">
                <a16:creationId xmlns:a16="http://schemas.microsoft.com/office/drawing/2014/main" id="{8BBD3378-DD0B-4070-88AA-07DEEA1B7A80}"/>
              </a:ext>
            </a:extLst>
          </p:cNvPr>
          <p:cNvSpPr>
            <a:spLocks noGrp="1"/>
          </p:cNvSpPr>
          <p:nvPr>
            <p:ph type="title"/>
          </p:nvPr>
        </p:nvSpPr>
        <p:spPr>
          <a:xfrm>
            <a:off x="0" y="0"/>
            <a:ext cx="12192000" cy="1296537"/>
          </a:xfrm>
          <a:solidFill>
            <a:schemeClr val="accent1">
              <a:lumMod val="40000"/>
              <a:lumOff val="60000"/>
              <a:alpha val="50000"/>
            </a:schemeClr>
          </a:solidFill>
        </p:spPr>
        <p:txBody>
          <a:bodyPr lIns="720000" tIns="108000" anchor="ctr" anchorCtr="0">
            <a:normAutofit/>
          </a:bodyPr>
          <a:lstStyle>
            <a:lvl1pPr>
              <a:defRPr sz="3600"/>
            </a:lvl1pPr>
          </a:lstStyle>
          <a:p>
            <a:r>
              <a:rPr lang="en-US"/>
              <a:t>Click to edit Master title style</a:t>
            </a:r>
          </a:p>
        </p:txBody>
      </p:sp>
      <p:sp>
        <p:nvSpPr>
          <p:cNvPr id="14" name="Content Placeholder 2">
            <a:extLst>
              <a:ext uri="{FF2B5EF4-FFF2-40B4-BE49-F238E27FC236}">
                <a16:creationId xmlns:a16="http://schemas.microsoft.com/office/drawing/2014/main" id="{B8349DBD-05C9-497A-BAB7-08CE307FB98A}"/>
              </a:ext>
            </a:extLst>
          </p:cNvPr>
          <p:cNvSpPr>
            <a:spLocks noGrp="1"/>
          </p:cNvSpPr>
          <p:nvPr>
            <p:ph sz="half" idx="1"/>
          </p:nvPr>
        </p:nvSpPr>
        <p:spPr>
          <a:xfrm>
            <a:off x="744355" y="1812759"/>
            <a:ext cx="4954159"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2F227ADD-898B-46CB-92A8-AC4962D20811}"/>
              </a:ext>
            </a:extLst>
          </p:cNvPr>
          <p:cNvSpPr>
            <a:spLocks noGrp="1"/>
          </p:cNvSpPr>
          <p:nvPr>
            <p:ph sz="half" idx="2"/>
          </p:nvPr>
        </p:nvSpPr>
        <p:spPr>
          <a:xfrm>
            <a:off x="6499901" y="1812759"/>
            <a:ext cx="4954159"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a:extLst>
              <a:ext uri="{FF2B5EF4-FFF2-40B4-BE49-F238E27FC236}">
                <a16:creationId xmlns:a16="http://schemas.microsoft.com/office/drawing/2014/main" id="{8B0AF26B-41C3-4BBB-A8E9-8EAB965C6D7A}"/>
              </a:ext>
            </a:extLst>
          </p:cNvPr>
          <p:cNvCxnSpPr/>
          <p:nvPr userDrawn="1"/>
        </p:nvCxnSpPr>
        <p:spPr>
          <a:xfrm>
            <a:off x="-600" y="1283417"/>
            <a:ext cx="121932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6789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Picture with Content">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B51F61ED-A304-4B03-8A4C-FC5EB87D1296}" type="datetime1">
              <a:rPr lang="en-US" smtClean="0"/>
              <a:t>11/9/2022</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lvl1pPr>
              <a:defRPr/>
            </a:lvl1pPr>
          </a:lstStyle>
          <a:p>
            <a:r>
              <a:rPr lang="en-US"/>
              <a:t>ONESOURCE STATUS CALL</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a:p>
        </p:txBody>
      </p:sp>
      <p:sp>
        <p:nvSpPr>
          <p:cNvPr id="12" name="Picture Placeholder 5">
            <a:extLst>
              <a:ext uri="{FF2B5EF4-FFF2-40B4-BE49-F238E27FC236}">
                <a16:creationId xmlns:a16="http://schemas.microsoft.com/office/drawing/2014/main" id="{7BF857FE-9EDF-40AC-A282-858EC0C2C6A7}"/>
              </a:ext>
            </a:extLst>
          </p:cNvPr>
          <p:cNvSpPr>
            <a:spLocks noGrp="1"/>
          </p:cNvSpPr>
          <p:nvPr>
            <p:ph type="pic" sz="quarter" idx="13"/>
          </p:nvPr>
        </p:nvSpPr>
        <p:spPr>
          <a:xfrm>
            <a:off x="0" y="0"/>
            <a:ext cx="12192000" cy="6408000"/>
          </a:xfrm>
        </p:spPr>
        <p:txBody>
          <a:bodyPr anchor="ctr" anchorCtr="0">
            <a:normAutofit/>
          </a:bodyPr>
          <a:lstStyle>
            <a:lvl1pPr algn="ctr">
              <a:defRPr sz="1600"/>
            </a:lvl1pPr>
          </a:lstStyle>
          <a:p>
            <a:r>
              <a:rPr lang="en-US"/>
              <a:t>Click icon to add picture</a:t>
            </a:r>
            <a:endParaRPr lang="ru-RU"/>
          </a:p>
        </p:txBody>
      </p:sp>
      <p:sp>
        <p:nvSpPr>
          <p:cNvPr id="13" name="Title 7">
            <a:extLst>
              <a:ext uri="{FF2B5EF4-FFF2-40B4-BE49-F238E27FC236}">
                <a16:creationId xmlns:a16="http://schemas.microsoft.com/office/drawing/2014/main" id="{8BBD3378-DD0B-4070-88AA-07DEEA1B7A80}"/>
              </a:ext>
            </a:extLst>
          </p:cNvPr>
          <p:cNvSpPr>
            <a:spLocks noGrp="1"/>
          </p:cNvSpPr>
          <p:nvPr>
            <p:ph type="title"/>
          </p:nvPr>
        </p:nvSpPr>
        <p:spPr>
          <a:xfrm>
            <a:off x="0" y="0"/>
            <a:ext cx="12192000" cy="1296537"/>
          </a:xfrm>
          <a:solidFill>
            <a:schemeClr val="accent1">
              <a:lumMod val="40000"/>
              <a:lumOff val="60000"/>
              <a:alpha val="50000"/>
            </a:schemeClr>
          </a:solidFill>
        </p:spPr>
        <p:txBody>
          <a:bodyPr lIns="684000" tIns="108000" anchor="ctr" anchorCtr="0">
            <a:normAutofit/>
          </a:bodyPr>
          <a:lstStyle>
            <a:lvl1pPr>
              <a:defRPr sz="3600"/>
            </a:lvl1pPr>
          </a:lstStyle>
          <a:p>
            <a:r>
              <a:rPr lang="en-US"/>
              <a:t>Click to edit Master title style</a:t>
            </a:r>
          </a:p>
        </p:txBody>
      </p:sp>
      <p:sp>
        <p:nvSpPr>
          <p:cNvPr id="14" name="Content Placeholder 2">
            <a:extLst>
              <a:ext uri="{FF2B5EF4-FFF2-40B4-BE49-F238E27FC236}">
                <a16:creationId xmlns:a16="http://schemas.microsoft.com/office/drawing/2014/main" id="{B8349DBD-05C9-497A-BAB7-08CE307FB98A}"/>
              </a:ext>
            </a:extLst>
          </p:cNvPr>
          <p:cNvSpPr>
            <a:spLocks noGrp="1"/>
          </p:cNvSpPr>
          <p:nvPr>
            <p:ph sz="half" idx="1"/>
          </p:nvPr>
        </p:nvSpPr>
        <p:spPr>
          <a:xfrm>
            <a:off x="747981" y="1812759"/>
            <a:ext cx="10905457" cy="40884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a:extLst>
              <a:ext uri="{FF2B5EF4-FFF2-40B4-BE49-F238E27FC236}">
                <a16:creationId xmlns:a16="http://schemas.microsoft.com/office/drawing/2014/main" id="{8B0AF26B-41C3-4BBB-A8E9-8EAB965C6D7A}"/>
              </a:ext>
            </a:extLst>
          </p:cNvPr>
          <p:cNvCxnSpPr/>
          <p:nvPr userDrawn="1"/>
        </p:nvCxnSpPr>
        <p:spPr>
          <a:xfrm>
            <a:off x="-600" y="1283417"/>
            <a:ext cx="121932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4329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C21F8EC-6CCD-434E-925E-0A9FF574DA19}"/>
              </a:ext>
            </a:extLst>
          </p:cNvPr>
          <p:cNvSpPr>
            <a:spLocks noGrp="1"/>
          </p:cNvSpPr>
          <p:nvPr>
            <p:ph type="pic" sz="quarter" idx="13"/>
          </p:nvPr>
        </p:nvSpPr>
        <p:spPr>
          <a:xfrm>
            <a:off x="0" y="1907362"/>
            <a:ext cx="12192000" cy="4493433"/>
          </a:xfrm>
        </p:spPr>
        <p:txBody>
          <a:bodyPr anchor="ctr" anchorCtr="0"/>
          <a:lstStyle>
            <a:lvl1pPr algn="ctr">
              <a:defRPr/>
            </a:lvl1pPr>
          </a:lstStyle>
          <a:p>
            <a:r>
              <a:rPr lang="en-US"/>
              <a:t>Click icon to add picture</a:t>
            </a:r>
          </a:p>
        </p:txBody>
      </p:sp>
      <p:sp>
        <p:nvSpPr>
          <p:cNvPr id="8" name="Title 7"/>
          <p:cNvSpPr>
            <a:spLocks noGrp="1"/>
          </p:cNvSpPr>
          <p:nvPr>
            <p:ph type="title"/>
          </p:nvPr>
        </p:nvSpPr>
        <p:spPr>
          <a:xfrm>
            <a:off x="1097280" y="230332"/>
            <a:ext cx="10058400" cy="1450757"/>
          </a:xfrm>
        </p:spPr>
        <p:txBody>
          <a:bodyPr/>
          <a:lstStyle/>
          <a:p>
            <a:r>
              <a:rPr lang="en-US"/>
              <a:t>Click to edit Master title style</a:t>
            </a:r>
          </a:p>
        </p:txBody>
      </p:sp>
      <p:sp>
        <p:nvSpPr>
          <p:cNvPr id="4" name="Content Placeholder 3"/>
          <p:cNvSpPr>
            <a:spLocks noGrp="1"/>
          </p:cNvSpPr>
          <p:nvPr>
            <p:ph sz="half" idx="2"/>
          </p:nvPr>
        </p:nvSpPr>
        <p:spPr>
          <a:xfrm>
            <a:off x="1097280" y="2464540"/>
            <a:ext cx="10058400"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C778F476-2971-4654-9A2E-5E3527EE0555}" type="datetime1">
              <a:rPr lang="en-US" smtClean="0"/>
              <a:t>11/9/2022</a:t>
            </a:fld>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lvl1pPr>
              <a:defRPr/>
            </a:lvl1pPr>
          </a:lstStyle>
          <a:p>
            <a:r>
              <a:rPr lang="en-US"/>
              <a:t>ONESOURCE STATUS CALL</a:t>
            </a:r>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a:p>
        </p:txBody>
      </p:sp>
      <p:cxnSp>
        <p:nvCxnSpPr>
          <p:cNvPr id="5" name="Straight Connector 4">
            <a:extLst>
              <a:ext uri="{FF2B5EF4-FFF2-40B4-BE49-F238E27FC236}">
                <a16:creationId xmlns:a16="http://schemas.microsoft.com/office/drawing/2014/main" id="{18DEBF4F-95EE-485E-BCD1-56682C51B641}"/>
              </a:ext>
            </a:extLst>
          </p:cNvPr>
          <p:cNvCxnSpPr/>
          <p:nvPr userDrawn="1"/>
        </p:nvCxnSpPr>
        <p:spPr>
          <a:xfrm>
            <a:off x="0" y="1900553"/>
            <a:ext cx="12192000" cy="0"/>
          </a:xfrm>
          <a:prstGeom prst="line">
            <a:avLst/>
          </a:prstGeom>
          <a:ln>
            <a:solidFill>
              <a:srgbClr val="2626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316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2CF3F629-2777-43A1-A942-FD1E08A69E28}" type="datetime1">
              <a:rPr lang="en-US" smtClean="0"/>
              <a:t>11/9/2022</a:t>
            </a:fld>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lvl1pPr>
              <a:defRPr/>
            </a:lvl1pPr>
          </a:lstStyle>
          <a:p>
            <a:r>
              <a:rPr lang="en-US"/>
              <a:t>ONESOURCE STATUS CALL</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sp>
        <p:nvSpPr>
          <p:cNvPr id="6" name="Picture Placeholder 5">
            <a:extLst>
              <a:ext uri="{FF2B5EF4-FFF2-40B4-BE49-F238E27FC236}">
                <a16:creationId xmlns:a16="http://schemas.microsoft.com/office/drawing/2014/main" id="{C85C68E9-6B5E-46D9-AAB7-BE93B1378B84}"/>
              </a:ext>
            </a:extLst>
          </p:cNvPr>
          <p:cNvSpPr>
            <a:spLocks noGrp="1"/>
          </p:cNvSpPr>
          <p:nvPr>
            <p:ph type="pic" sz="quarter" idx="13"/>
          </p:nvPr>
        </p:nvSpPr>
        <p:spPr>
          <a:xfrm>
            <a:off x="0" y="1907362"/>
            <a:ext cx="12192000" cy="4493433"/>
          </a:xfrm>
        </p:spPr>
        <p:txBody>
          <a:bodyPr anchor="ctr" anchorCtr="0"/>
          <a:lstStyle>
            <a:lvl1pPr algn="ctr">
              <a:defRPr/>
            </a:lvl1pPr>
          </a:lstStyle>
          <a:p>
            <a:r>
              <a:rPr lang="en-US"/>
              <a:t>Click icon to add picture</a:t>
            </a:r>
          </a:p>
        </p:txBody>
      </p:sp>
      <p:sp>
        <p:nvSpPr>
          <p:cNvPr id="7" name="Title 7">
            <a:extLst>
              <a:ext uri="{FF2B5EF4-FFF2-40B4-BE49-F238E27FC236}">
                <a16:creationId xmlns:a16="http://schemas.microsoft.com/office/drawing/2014/main" id="{7DEE74D2-9B60-4DE8-9A31-91D3CBA8DC64}"/>
              </a:ext>
            </a:extLst>
          </p:cNvPr>
          <p:cNvSpPr>
            <a:spLocks noGrp="1"/>
          </p:cNvSpPr>
          <p:nvPr>
            <p:ph type="title"/>
          </p:nvPr>
        </p:nvSpPr>
        <p:spPr>
          <a:xfrm>
            <a:off x="1097280" y="230332"/>
            <a:ext cx="10058400" cy="1450757"/>
          </a:xfrm>
        </p:spPr>
        <p:txBody>
          <a:bodyPr/>
          <a:lstStyle/>
          <a:p>
            <a:r>
              <a:rPr lang="en-US"/>
              <a:t>Click to edit Master title style</a:t>
            </a:r>
          </a:p>
        </p:txBody>
      </p:sp>
      <p:sp>
        <p:nvSpPr>
          <p:cNvPr id="8" name="Content Placeholder 3">
            <a:extLst>
              <a:ext uri="{FF2B5EF4-FFF2-40B4-BE49-F238E27FC236}">
                <a16:creationId xmlns:a16="http://schemas.microsoft.com/office/drawing/2014/main" id="{390A09A4-2667-45F1-9F4E-37A50F1F58BA}"/>
              </a:ext>
            </a:extLst>
          </p:cNvPr>
          <p:cNvSpPr>
            <a:spLocks noGrp="1"/>
          </p:cNvSpPr>
          <p:nvPr>
            <p:ph sz="half" idx="2"/>
          </p:nvPr>
        </p:nvSpPr>
        <p:spPr>
          <a:xfrm>
            <a:off x="1080347" y="2346008"/>
            <a:ext cx="10058400" cy="3748194"/>
          </a:xfrm>
        </p:spPr>
        <p:txBody>
          <a:bodyPr numCol="2" spcCol="540000">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CA14E254-0C82-4865-9922-29444D17B571}"/>
              </a:ext>
            </a:extLst>
          </p:cNvPr>
          <p:cNvCxnSpPr/>
          <p:nvPr userDrawn="1"/>
        </p:nvCxnSpPr>
        <p:spPr>
          <a:xfrm>
            <a:off x="0" y="1900553"/>
            <a:ext cx="12192000" cy="0"/>
          </a:xfrm>
          <a:prstGeom prst="line">
            <a:avLst/>
          </a:prstGeom>
          <a:ln>
            <a:solidFill>
              <a:srgbClr val="2626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068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C82BF845-ABE1-405F-B94B-F1890F011DF1}" type="datetime1">
              <a:rPr lang="en-US" smtClean="0"/>
              <a:t>11/9/2022</a:t>
            </a:fld>
            <a:endParaRPr lang="en-US"/>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lvl1pPr>
              <a:defRPr/>
            </a:lvl1pPr>
          </a:lstStyle>
          <a:p>
            <a:r>
              <a:rPr lang="en-US"/>
              <a:t>ONESOURCE STATUS CALL</a:t>
            </a:r>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921844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601969D-A5AA-4551-80A5-07C09C28C8CD}" type="datetime1">
              <a:rPr lang="en-US" smtClean="0"/>
              <a:t>11/9/2022</a:t>
            </a:fld>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lvl1pPr>
              <a:defRPr/>
            </a:lvl1pPr>
          </a:lstStyle>
          <a:p>
            <a:r>
              <a:rPr lang="en-US"/>
              <a:t>ONESOURCE STATUS CALL</a:t>
            </a:r>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620175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B00E64B1-1555-4A8A-9977-8C860BFB7D7C}" type="datetime1">
              <a:rPr lang="en-US" smtClean="0"/>
              <a:t>11/9/2022</a:t>
            </a:fld>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lvl1pPr>
              <a:defRPr/>
            </a:lvl1pPr>
          </a:lstStyle>
          <a:p>
            <a:r>
              <a:rPr lang="en-US"/>
              <a:t>ONESOURCE STATUS CALL</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872940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D8E90FAA-73AB-42D5-A47A-4E15CD65AD36}" type="datetime1">
              <a:rPr lang="en-US" smtClean="0"/>
              <a:t>11/9/2022</a:t>
            </a:fld>
            <a:endParaRPr lang="en-US"/>
          </a:p>
        </p:txBody>
      </p:sp>
      <p:sp>
        <p:nvSpPr>
          <p:cNvPr id="5" name="Footer Placeholder 4"/>
          <p:cNvSpPr>
            <a:spLocks noGrp="1"/>
          </p:cNvSpPr>
          <p:nvPr>
            <p:ph type="ftr" sz="quarter" idx="3"/>
          </p:nvPr>
        </p:nvSpPr>
        <p:spPr>
          <a:xfrm>
            <a:off x="643051" y="6446838"/>
            <a:ext cx="6818262" cy="365125"/>
          </a:xfrm>
          <a:prstGeom prst="rect">
            <a:avLst/>
          </a:prstGeom>
        </p:spPr>
        <p:txBody>
          <a:bodyPr vert="horz" lIns="91440" tIns="45720" rIns="91440" bIns="45720" rtlCol="0" anchor="ctr"/>
          <a:lstStyle>
            <a:lvl1pPr algn="l">
              <a:defRPr sz="900" cap="all" baseline="0">
                <a:solidFill>
                  <a:schemeClr val="accent1">
                    <a:lumMod val="40000"/>
                    <a:lumOff val="60000"/>
                  </a:schemeClr>
                </a:solidFill>
              </a:defRPr>
            </a:lvl1pPr>
          </a:lstStyle>
          <a:p>
            <a:r>
              <a:rPr lang="en-US"/>
              <a:t>ONESOURCE STATUS CALL</a:t>
            </a:r>
          </a:p>
        </p:txBody>
      </p:sp>
      <p:sp>
        <p:nvSpPr>
          <p:cNvPr id="6" name="Slide Number Placeholder 5"/>
          <p:cNvSpPr>
            <a:spLocks noGrp="1"/>
          </p:cNvSpPr>
          <p:nvPr>
            <p:ph type="sldNum" sz="quarter" idx="4"/>
          </p:nvPr>
        </p:nvSpPr>
        <p:spPr>
          <a:xfrm>
            <a:off x="10930596" y="6446838"/>
            <a:ext cx="617912" cy="365125"/>
          </a:xfrm>
          <a:prstGeom prst="rect">
            <a:avLst/>
          </a:prstGeom>
        </p:spPr>
        <p:txBody>
          <a:bodyPr vert="horz" lIns="91440" tIns="45720" rIns="91440" bIns="45720" rtlCol="0" anchor="ctr"/>
          <a:lstStyle>
            <a:lvl1pPr algn="r">
              <a:defRPr sz="1050">
                <a:solidFill>
                  <a:srgbClr val="FFFFFF"/>
                </a:solidFill>
              </a:defRPr>
            </a:lvl1pPr>
          </a:lstStyle>
          <a:p>
            <a:fld id="{3A98EE3D-8CD1-4C3F-BD1C-C98C9596463C}" type="slidenum">
              <a:rPr lang="en-US" smtClean="0"/>
              <a:pPr/>
              <a:t>‹#›</a:t>
            </a:fld>
            <a:endParaRPr lang="en-US"/>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232827"/>
      </p:ext>
    </p:extLst>
  </p:cSld>
  <p:clrMap bg1="lt1" tx1="dk1" bg2="lt2" tx2="dk2" accent1="accent1" accent2="accent2" accent3="accent3" accent4="accent4" accent5="accent5" accent6="accent6" hlink="hlink" folHlink="folHlink"/>
  <p:sldLayoutIdLst>
    <p:sldLayoutId id="2147483758"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Lst>
  <p:hf sldNum="0" hdr="0"/>
  <p:txStyles>
    <p:titleStyle>
      <a:lvl1pPr algn="l" defTabSz="914400" rtl="0" eaLnBrk="1" latinLnBrk="0" hangingPunct="1">
        <a:lnSpc>
          <a:spcPct val="90000"/>
        </a:lnSpc>
        <a:spcBef>
          <a:spcPct val="0"/>
        </a:spcBef>
        <a:buNone/>
        <a:defRPr sz="3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sao.georgia.gov/travel/state-travel-policy"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usg.edu/business_procedures_manual/section4/"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www.usg.edu/business_procedures_manual/section4/C1159/#p4.2.4_approval_requirement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usg.edu/business_procedures_manual/section4/C1170/#p4.4.1_general_provisions"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policies.uga.edu/pdf/employee_travel_effective_january_1_2015_present.pdf"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busfin.uga.edu/accounts_payable/USG_Requests_for_Exception_Domestic_Lodging_Service_Provider.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image" Target="../media/image13.svg"/><Relationship Id="rId5" Type="http://schemas.openxmlformats.org/officeDocument/2006/relationships/diagramQuickStyle" Target="../diagrams/quickStyle2.xml"/><Relationship Id="rId10" Type="http://schemas.openxmlformats.org/officeDocument/2006/relationships/image" Target="../media/image12.png"/><Relationship Id="rId4" Type="http://schemas.openxmlformats.org/officeDocument/2006/relationships/diagramLayout" Target="../diagrams/layout2.xml"/><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s://www.usg.edu/business_procedures_manual/"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94A5E77D-6420-4C8C-8D4B-71F5B98AF1D5}"/>
              </a:ext>
            </a:extLst>
          </p:cNvPr>
          <p:cNvSpPr>
            <a:spLocks noGrp="1"/>
          </p:cNvSpPr>
          <p:nvPr>
            <p:ph type="dt" sz="half" idx="10"/>
          </p:nvPr>
        </p:nvSpPr>
        <p:spPr/>
        <p:txBody>
          <a:bodyPr/>
          <a:lstStyle/>
          <a:p>
            <a:fld id="{75CD1CF6-CB0B-4676-A500-7DE1D6BD24A9}" type="datetime1">
              <a:rPr lang="en-US" smtClean="0"/>
              <a:t>11/9/2022</a:t>
            </a:fld>
            <a:endParaRPr lang="en-US"/>
          </a:p>
        </p:txBody>
      </p:sp>
      <p:sp>
        <p:nvSpPr>
          <p:cNvPr id="2" name="TextBox 1">
            <a:extLst>
              <a:ext uri="{FF2B5EF4-FFF2-40B4-BE49-F238E27FC236}">
                <a16:creationId xmlns:a16="http://schemas.microsoft.com/office/drawing/2014/main" id="{56066029-6F28-8934-ADAD-110998CF5096}"/>
              </a:ext>
            </a:extLst>
          </p:cNvPr>
          <p:cNvSpPr txBox="1"/>
          <p:nvPr/>
        </p:nvSpPr>
        <p:spPr>
          <a:xfrm>
            <a:off x="0" y="2197086"/>
            <a:ext cx="12192000" cy="1938992"/>
          </a:xfrm>
          <a:prstGeom prst="rect">
            <a:avLst/>
          </a:prstGeom>
          <a:solidFill>
            <a:srgbClr val="BA0C2F"/>
          </a:solidFill>
        </p:spPr>
        <p:txBody>
          <a:bodyPr wrap="square" lIns="91440" tIns="45720" rIns="91440" bIns="45720" rtlCol="0" anchor="t">
            <a:spAutoFit/>
          </a:bodyPr>
          <a:lstStyle/>
          <a:p>
            <a:pPr algn="ctr"/>
            <a:r>
              <a:rPr lang="en-US" sz="6000" b="1">
                <a:solidFill>
                  <a:schemeClr val="bg1"/>
                </a:solidFill>
                <a:latin typeface="Oswald" pitchFamily="2" charset="0"/>
              </a:rPr>
              <a:t>Business Services </a:t>
            </a:r>
          </a:p>
          <a:p>
            <a:pPr algn="ctr"/>
            <a:r>
              <a:rPr lang="en-US" sz="6000" b="1">
                <a:solidFill>
                  <a:schemeClr val="bg1"/>
                </a:solidFill>
                <a:latin typeface="Oswald" pitchFamily="2" charset="0"/>
              </a:rPr>
              <a:t>Advisory Group</a:t>
            </a:r>
          </a:p>
        </p:txBody>
      </p:sp>
      <p:pic>
        <p:nvPicPr>
          <p:cNvPr id="7" name="Picture 6" descr="Icon&#10;&#10;Description automatically generated">
            <a:extLst>
              <a:ext uri="{FF2B5EF4-FFF2-40B4-BE49-F238E27FC236}">
                <a16:creationId xmlns:a16="http://schemas.microsoft.com/office/drawing/2014/main" id="{2DF661A3-78A8-40C4-CFD6-933531A46F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638" y="2350154"/>
            <a:ext cx="973131" cy="1632856"/>
          </a:xfrm>
          <a:prstGeom prst="rect">
            <a:avLst/>
          </a:prstGeom>
        </p:spPr>
      </p:pic>
    </p:spTree>
    <p:extLst>
      <p:ext uri="{BB962C8B-B14F-4D97-AF65-F5344CB8AC3E}">
        <p14:creationId xmlns:p14="http://schemas.microsoft.com/office/powerpoint/2010/main" val="1179610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B405FD7-7249-418C-81A0-22605891937A}"/>
              </a:ext>
            </a:extLst>
          </p:cNvPr>
          <p:cNvSpPr>
            <a:spLocks noGrp="1"/>
          </p:cNvSpPr>
          <p:nvPr>
            <p:ph type="ftr" sz="quarter" idx="11"/>
          </p:nvPr>
        </p:nvSpPr>
        <p:spPr>
          <a:xfrm>
            <a:off x="643051" y="6446838"/>
            <a:ext cx="6818262" cy="365125"/>
          </a:xfrm>
          <a:prstGeom prst="rect">
            <a:avLst/>
          </a:prstGeom>
        </p:spPr>
        <p:txBody>
          <a:bodyPr anchor="ctr">
            <a:normAutofit/>
          </a:bodyPr>
          <a:lstStyle/>
          <a:p>
            <a:r>
              <a:rPr lang="en-US">
                <a:ea typeface="+mn-lt"/>
                <a:cs typeface="+mn-lt"/>
              </a:rPr>
              <a:t>ONESOURCE STATUS CALL</a:t>
            </a:r>
          </a:p>
        </p:txBody>
      </p:sp>
      <p:sp>
        <p:nvSpPr>
          <p:cNvPr id="12" name="Title 11">
            <a:extLst>
              <a:ext uri="{FF2B5EF4-FFF2-40B4-BE49-F238E27FC236}">
                <a16:creationId xmlns:a16="http://schemas.microsoft.com/office/drawing/2014/main" id="{79D9D787-9669-4A1F-8CEF-8FFB16D50CBA}"/>
              </a:ext>
            </a:extLst>
          </p:cNvPr>
          <p:cNvSpPr>
            <a:spLocks noGrp="1"/>
          </p:cNvSpPr>
          <p:nvPr>
            <p:ph type="title"/>
          </p:nvPr>
        </p:nvSpPr>
        <p:spPr/>
        <p:txBody>
          <a:bodyPr/>
          <a:lstStyle/>
          <a:p>
            <a:endParaRPr lang="en-US"/>
          </a:p>
        </p:txBody>
      </p:sp>
      <p:sp>
        <p:nvSpPr>
          <p:cNvPr id="16" name="Title 4">
            <a:extLst>
              <a:ext uri="{FF2B5EF4-FFF2-40B4-BE49-F238E27FC236}">
                <a16:creationId xmlns:a16="http://schemas.microsoft.com/office/drawing/2014/main" id="{02263C21-3A4E-4A03-96AD-EDC6C24B6D29}"/>
              </a:ext>
            </a:extLst>
          </p:cNvPr>
          <p:cNvSpPr txBox="1">
            <a:spLocks/>
          </p:cNvSpPr>
          <p:nvPr/>
        </p:nvSpPr>
        <p:spPr>
          <a:xfrm>
            <a:off x="6096000" y="-1"/>
            <a:ext cx="6096000" cy="1296537"/>
          </a:xfrm>
          <a:prstGeom prst="rect">
            <a:avLst/>
          </a:prstGeom>
          <a:noFill/>
        </p:spPr>
        <p:txBody>
          <a:bodyPr vert="horz" lIns="684000" tIns="108000" rIns="91440" bIns="45720" rtlCol="0" anchor="ctr" anchorCtr="0">
            <a:normAutofit/>
          </a:bodyPr>
          <a:lstStyle>
            <a:lvl1pPr algn="l" defTabSz="914400" rtl="0" eaLnBrk="1" latinLnBrk="0" hangingPunct="1">
              <a:lnSpc>
                <a:spcPct val="90000"/>
              </a:lnSpc>
              <a:spcBef>
                <a:spcPct val="0"/>
              </a:spcBef>
              <a:buNone/>
              <a:defRPr sz="3600" kern="1200" spc="-50" baseline="0">
                <a:solidFill>
                  <a:schemeClr val="tx1">
                    <a:lumMod val="75000"/>
                    <a:lumOff val="25000"/>
                  </a:schemeClr>
                </a:solidFill>
                <a:latin typeface="+mj-lt"/>
                <a:ea typeface="+mj-ea"/>
                <a:cs typeface="+mj-cs"/>
              </a:defRPr>
            </a:lvl1pPr>
          </a:lstStyle>
          <a:p>
            <a:r>
              <a:rPr lang="en-US">
                <a:solidFill>
                  <a:schemeClr val="accent2"/>
                </a:solidFill>
                <a:latin typeface="Merriweather Sans" pitchFamily="2" charset="0"/>
              </a:rPr>
              <a:t>Travel Policy</a:t>
            </a:r>
          </a:p>
        </p:txBody>
      </p:sp>
      <p:sp>
        <p:nvSpPr>
          <p:cNvPr id="17" name="Arrow: Pentagon 16">
            <a:extLst>
              <a:ext uri="{FF2B5EF4-FFF2-40B4-BE49-F238E27FC236}">
                <a16:creationId xmlns:a16="http://schemas.microsoft.com/office/drawing/2014/main" id="{582FF1A3-0848-4043-A57D-33F97EA0B320}"/>
              </a:ext>
            </a:extLst>
          </p:cNvPr>
          <p:cNvSpPr/>
          <p:nvPr/>
        </p:nvSpPr>
        <p:spPr>
          <a:xfrm>
            <a:off x="0" y="230255"/>
            <a:ext cx="6096000" cy="836023"/>
          </a:xfrm>
          <a:prstGeom prst="homePlat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US" sz="3600">
                <a:solidFill>
                  <a:schemeClr val="bg1"/>
                </a:solidFill>
                <a:latin typeface="Merriweather Sans" pitchFamily="2" charset="0"/>
                <a:ea typeface="Tahoma"/>
                <a:cs typeface="Tahoma"/>
              </a:rPr>
              <a:t>Finance Committee</a:t>
            </a:r>
            <a:endParaRPr lang="en-US">
              <a:solidFill>
                <a:schemeClr val="bg1"/>
              </a:solidFill>
              <a:latin typeface="Merriweather Sans" pitchFamily="2" charset="0"/>
            </a:endParaRPr>
          </a:p>
        </p:txBody>
      </p:sp>
      <p:sp>
        <p:nvSpPr>
          <p:cNvPr id="21" name="Content Placeholder 5">
            <a:extLst>
              <a:ext uri="{FF2B5EF4-FFF2-40B4-BE49-F238E27FC236}">
                <a16:creationId xmlns:a16="http://schemas.microsoft.com/office/drawing/2014/main" id="{578D43DE-E2AA-4DFB-9263-F6BFBF075B59}"/>
              </a:ext>
            </a:extLst>
          </p:cNvPr>
          <p:cNvSpPr>
            <a:spLocks noGrp="1"/>
          </p:cNvSpPr>
          <p:nvPr>
            <p:ph sz="half" idx="1"/>
          </p:nvPr>
        </p:nvSpPr>
        <p:spPr>
          <a:xfrm>
            <a:off x="641715" y="2089849"/>
            <a:ext cx="10905457" cy="3384109"/>
          </a:xfrm>
        </p:spPr>
        <p:txBody>
          <a:bodyPr vert="horz" lIns="0" tIns="45720" rIns="0" bIns="45720" numCol="1" spcCol="540000" rtlCol="0" anchor="t">
            <a:normAutofit/>
          </a:bodyPr>
          <a:lstStyle/>
          <a:p>
            <a:pPr marL="0" indent="0">
              <a:spcBef>
                <a:spcPts val="0"/>
              </a:spcBef>
              <a:spcAft>
                <a:spcPts val="1200"/>
              </a:spcAft>
              <a:buNone/>
            </a:pPr>
            <a:r>
              <a:rPr lang="en-US" sz="2400">
                <a:solidFill>
                  <a:schemeClr val="tx2"/>
                </a:solidFill>
                <a:latin typeface="Calibri"/>
                <a:ea typeface="Calibri" panose="020F0502020204030204" pitchFamily="34" charset="0"/>
                <a:cs typeface="Calibri"/>
              </a:rPr>
              <a:t> </a:t>
            </a:r>
            <a:r>
              <a:rPr lang="en-US" sz="2400" u="sng">
                <a:solidFill>
                  <a:srgbClr val="0000FF"/>
                </a:solidFill>
                <a:effectLst/>
                <a:latin typeface="Calibri"/>
                <a:ea typeface="Calibri" panose="020F0502020204030204" pitchFamily="34" charset="0"/>
                <a:cs typeface="Times New Roman"/>
                <a:hlinkClick r:id="rId3">
                  <a:extLst>
                    <a:ext uri="{A12FA001-AC4F-418D-AE19-62706E023703}">
                      <ahyp:hlinkClr xmlns:ahyp="http://schemas.microsoft.com/office/drawing/2018/hyperlinkcolor" val="tx"/>
                    </a:ext>
                  </a:extLst>
                </a:hlinkClick>
              </a:rPr>
              <a:t>State Travel Policy | State Accounting Office of Georgia</a:t>
            </a:r>
            <a:endParaRPr lang="en-US" sz="2400" u="sng">
              <a:effectLst/>
              <a:latin typeface="Calibri"/>
              <a:ea typeface="Calibri" panose="020F0502020204030204" pitchFamily="34" charset="0"/>
              <a:cs typeface="Times New Roman"/>
            </a:endParaRPr>
          </a:p>
          <a:p>
            <a:pPr marL="0" indent="0">
              <a:spcBef>
                <a:spcPts val="0"/>
              </a:spcBef>
              <a:spcAft>
                <a:spcPts val="1200"/>
              </a:spcAft>
              <a:buNone/>
            </a:pPr>
            <a:r>
              <a:rPr lang="en-US" sz="2400">
                <a:solidFill>
                  <a:schemeClr val="tx2"/>
                </a:solidFill>
                <a:latin typeface="Calibri"/>
                <a:ea typeface="Calibri" panose="020F0502020204030204" pitchFamily="34" charset="0"/>
                <a:cs typeface="Times New Roman"/>
              </a:rPr>
              <a:t> </a:t>
            </a:r>
            <a:r>
              <a:rPr lang="en-US" sz="2400">
                <a:solidFill>
                  <a:schemeClr val="tx2"/>
                </a:solidFill>
                <a:effectLst/>
                <a:latin typeface="Calibri"/>
                <a:ea typeface="Calibri" panose="020F0502020204030204" pitchFamily="34" charset="0"/>
                <a:cs typeface="Times New Roman"/>
              </a:rPr>
              <a:t>O.C.G.A. 50-5B-5 Rules and regulations governing travel “The state accounting officer in cooperation with the Office of Planning and Budget is authorized to and shall adopt rules and regulations governing in-state and out-of-state travel and travel reimbursement that promote economy and efficiency in state government and which treat employees fairly and equitably.</a:t>
            </a:r>
          </a:p>
        </p:txBody>
      </p:sp>
      <p:sp>
        <p:nvSpPr>
          <p:cNvPr id="4" name="Date Placeholder 3">
            <a:extLst>
              <a:ext uri="{FF2B5EF4-FFF2-40B4-BE49-F238E27FC236}">
                <a16:creationId xmlns:a16="http://schemas.microsoft.com/office/drawing/2014/main" id="{B6E7C736-7764-4DA6-AEF2-848A8DD0428C}"/>
              </a:ext>
            </a:extLst>
          </p:cNvPr>
          <p:cNvSpPr>
            <a:spLocks noGrp="1"/>
          </p:cNvSpPr>
          <p:nvPr>
            <p:ph type="dt" sz="half" idx="10"/>
          </p:nvPr>
        </p:nvSpPr>
        <p:spPr/>
        <p:txBody>
          <a:bodyPr/>
          <a:lstStyle/>
          <a:p>
            <a:fld id="{8C57B247-0FE6-4158-8995-4238D6AEB4AA}" type="datetime1">
              <a:rPr lang="en-US" smtClean="0"/>
              <a:t>11/9/2022</a:t>
            </a:fld>
            <a:endParaRPr lang="en-US"/>
          </a:p>
        </p:txBody>
      </p:sp>
    </p:spTree>
    <p:extLst>
      <p:ext uri="{BB962C8B-B14F-4D97-AF65-F5344CB8AC3E}">
        <p14:creationId xmlns:p14="http://schemas.microsoft.com/office/powerpoint/2010/main" val="3419136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B405FD7-7249-418C-81A0-22605891937A}"/>
              </a:ext>
            </a:extLst>
          </p:cNvPr>
          <p:cNvSpPr>
            <a:spLocks noGrp="1"/>
          </p:cNvSpPr>
          <p:nvPr>
            <p:ph type="ftr" sz="quarter" idx="11"/>
          </p:nvPr>
        </p:nvSpPr>
        <p:spPr>
          <a:xfrm>
            <a:off x="643051" y="6446838"/>
            <a:ext cx="6818262" cy="365125"/>
          </a:xfrm>
          <a:prstGeom prst="rect">
            <a:avLst/>
          </a:prstGeom>
        </p:spPr>
        <p:txBody>
          <a:bodyPr anchor="ctr">
            <a:normAutofit/>
          </a:bodyPr>
          <a:lstStyle/>
          <a:p>
            <a:r>
              <a:rPr lang="en-US">
                <a:ea typeface="+mn-lt"/>
                <a:cs typeface="+mn-lt"/>
              </a:rPr>
              <a:t>ONESOURCE STATUS CALL</a:t>
            </a:r>
          </a:p>
        </p:txBody>
      </p:sp>
      <p:sp>
        <p:nvSpPr>
          <p:cNvPr id="12" name="Title 11">
            <a:extLst>
              <a:ext uri="{FF2B5EF4-FFF2-40B4-BE49-F238E27FC236}">
                <a16:creationId xmlns:a16="http://schemas.microsoft.com/office/drawing/2014/main" id="{79D9D787-9669-4A1F-8CEF-8FFB16D50CBA}"/>
              </a:ext>
            </a:extLst>
          </p:cNvPr>
          <p:cNvSpPr>
            <a:spLocks noGrp="1"/>
          </p:cNvSpPr>
          <p:nvPr>
            <p:ph type="title"/>
          </p:nvPr>
        </p:nvSpPr>
        <p:spPr/>
        <p:txBody>
          <a:bodyPr/>
          <a:lstStyle/>
          <a:p>
            <a:endParaRPr lang="en-US"/>
          </a:p>
        </p:txBody>
      </p:sp>
      <p:sp>
        <p:nvSpPr>
          <p:cNvPr id="16" name="Title 4">
            <a:extLst>
              <a:ext uri="{FF2B5EF4-FFF2-40B4-BE49-F238E27FC236}">
                <a16:creationId xmlns:a16="http://schemas.microsoft.com/office/drawing/2014/main" id="{02263C21-3A4E-4A03-96AD-EDC6C24B6D29}"/>
              </a:ext>
            </a:extLst>
          </p:cNvPr>
          <p:cNvSpPr txBox="1">
            <a:spLocks/>
          </p:cNvSpPr>
          <p:nvPr/>
        </p:nvSpPr>
        <p:spPr>
          <a:xfrm>
            <a:off x="6096000" y="-1"/>
            <a:ext cx="6096000" cy="1296537"/>
          </a:xfrm>
          <a:prstGeom prst="rect">
            <a:avLst/>
          </a:prstGeom>
          <a:noFill/>
        </p:spPr>
        <p:txBody>
          <a:bodyPr vert="horz" lIns="684000" tIns="108000" rIns="91440" bIns="45720" rtlCol="0" anchor="ctr" anchorCtr="0">
            <a:normAutofit/>
          </a:bodyPr>
          <a:lstStyle>
            <a:lvl1pPr algn="l" defTabSz="914400" rtl="0" eaLnBrk="1" latinLnBrk="0" hangingPunct="1">
              <a:lnSpc>
                <a:spcPct val="90000"/>
              </a:lnSpc>
              <a:spcBef>
                <a:spcPct val="0"/>
              </a:spcBef>
              <a:buNone/>
              <a:defRPr sz="3600" kern="1200" spc="-50" baseline="0">
                <a:solidFill>
                  <a:schemeClr val="tx1">
                    <a:lumMod val="75000"/>
                    <a:lumOff val="25000"/>
                  </a:schemeClr>
                </a:solidFill>
                <a:latin typeface="+mj-lt"/>
                <a:ea typeface="+mj-ea"/>
                <a:cs typeface="+mj-cs"/>
              </a:defRPr>
            </a:lvl1pPr>
          </a:lstStyle>
          <a:p>
            <a:r>
              <a:rPr lang="en-US">
                <a:solidFill>
                  <a:schemeClr val="accent2"/>
                </a:solidFill>
                <a:latin typeface="Merriweather Sans" pitchFamily="2" charset="0"/>
              </a:rPr>
              <a:t>Travel Approvals</a:t>
            </a:r>
          </a:p>
        </p:txBody>
      </p:sp>
      <p:sp>
        <p:nvSpPr>
          <p:cNvPr id="17" name="Arrow: Pentagon 16">
            <a:extLst>
              <a:ext uri="{FF2B5EF4-FFF2-40B4-BE49-F238E27FC236}">
                <a16:creationId xmlns:a16="http://schemas.microsoft.com/office/drawing/2014/main" id="{582FF1A3-0848-4043-A57D-33F97EA0B320}"/>
              </a:ext>
            </a:extLst>
          </p:cNvPr>
          <p:cNvSpPr/>
          <p:nvPr/>
        </p:nvSpPr>
        <p:spPr>
          <a:xfrm>
            <a:off x="0" y="230255"/>
            <a:ext cx="6096000" cy="836023"/>
          </a:xfrm>
          <a:prstGeom prst="homePlat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US" sz="3600">
                <a:solidFill>
                  <a:schemeClr val="bg1"/>
                </a:solidFill>
                <a:latin typeface="Merriweather Sans" pitchFamily="2" charset="0"/>
                <a:ea typeface="Tahoma"/>
                <a:cs typeface="Tahoma"/>
              </a:rPr>
              <a:t>Finance Committee</a:t>
            </a:r>
            <a:endParaRPr lang="en-US">
              <a:solidFill>
                <a:schemeClr val="bg1"/>
              </a:solidFill>
              <a:latin typeface="Merriweather Sans" pitchFamily="2" charset="0"/>
            </a:endParaRPr>
          </a:p>
        </p:txBody>
      </p:sp>
      <p:sp>
        <p:nvSpPr>
          <p:cNvPr id="21" name="Content Placeholder 5">
            <a:extLst>
              <a:ext uri="{FF2B5EF4-FFF2-40B4-BE49-F238E27FC236}">
                <a16:creationId xmlns:a16="http://schemas.microsoft.com/office/drawing/2014/main" id="{578D43DE-E2AA-4DFB-9263-F6BFBF075B59}"/>
              </a:ext>
            </a:extLst>
          </p:cNvPr>
          <p:cNvSpPr>
            <a:spLocks noGrp="1"/>
          </p:cNvSpPr>
          <p:nvPr>
            <p:ph sz="half" idx="1"/>
          </p:nvPr>
        </p:nvSpPr>
        <p:spPr>
          <a:xfrm>
            <a:off x="641715" y="1436914"/>
            <a:ext cx="10905457" cy="4889241"/>
          </a:xfrm>
        </p:spPr>
        <p:txBody>
          <a:bodyPr numCol="1" spcCol="540000">
            <a:normAutofit/>
          </a:bodyPr>
          <a:lstStyle/>
          <a:p>
            <a:pPr marL="0" marR="0">
              <a:lnSpc>
                <a:spcPct val="107000"/>
              </a:lnSpc>
              <a:spcBef>
                <a:spcPts val="0"/>
              </a:spcBef>
              <a:spcAft>
                <a:spcPts val="800"/>
              </a:spcAft>
            </a:pPr>
            <a:r>
              <a:rPr lang="en-US" sz="2400" u="sng">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USG Business Manual - Section 4.0 - Travel</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u="sng">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4.2.4 - Approval Requirements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a:solidFill>
                  <a:srgbClr val="0A0A0A"/>
                </a:solidFill>
                <a:effectLst/>
                <a:latin typeface="Calibri" panose="020F0502020204030204" pitchFamily="34" charset="0"/>
                <a:ea typeface="Times New Roman" panose="02020603050405020304" pitchFamily="18" charset="0"/>
                <a:cs typeface="Calibri" panose="020F0502020204030204" pitchFamily="34" charset="0"/>
              </a:rPr>
              <a:t>The specific provisions of the accounting review process related to travel expenses will be left to the discretion of each institution. However, the institution’s accounting review process must meet the following minimum requirements: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635508" lvl="1" indent="-342900">
              <a:lnSpc>
                <a:spcPct val="107000"/>
              </a:lnSpc>
              <a:spcBef>
                <a:spcPts val="0"/>
              </a:spcBef>
              <a:spcAft>
                <a:spcPts val="0"/>
              </a:spcAft>
              <a:buFont typeface="+mj-lt"/>
              <a:buAutoNum type="arabicPeriod"/>
              <a:tabLst>
                <a:tab pos="457200" algn="l"/>
              </a:tabLst>
            </a:pPr>
            <a:r>
              <a:rPr lang="en-US" sz="2200">
                <a:solidFill>
                  <a:srgbClr val="0A0A0A"/>
                </a:solidFill>
                <a:effectLst/>
                <a:latin typeface="Calibri" panose="020F0502020204030204" pitchFamily="34" charset="0"/>
                <a:ea typeface="Times New Roman" panose="02020603050405020304" pitchFamily="18" charset="0"/>
                <a:cs typeface="Calibri" panose="020F0502020204030204" pitchFamily="34" charset="0"/>
              </a:rPr>
              <a:t>Department heads and deans should designate a person (or persons) to examine and approve claims for reimbursement under these travel regulations.</a:t>
            </a:r>
            <a:endParaRPr lang="en-US" sz="2200">
              <a:solidFill>
                <a:srgbClr val="0A0A0A"/>
              </a:solidFill>
              <a:effectLst/>
              <a:latin typeface="Calibri" panose="020F0502020204030204" pitchFamily="34" charset="0"/>
              <a:ea typeface="Calibri" panose="020F0502020204030204" pitchFamily="34" charset="0"/>
              <a:cs typeface="Times New Roman" panose="02020603050405020304" pitchFamily="18" charset="0"/>
            </a:endParaRPr>
          </a:p>
          <a:p>
            <a:pPr marL="635508" lvl="1" indent="-342900">
              <a:lnSpc>
                <a:spcPct val="107000"/>
              </a:lnSpc>
              <a:spcBef>
                <a:spcPts val="0"/>
              </a:spcBef>
              <a:spcAft>
                <a:spcPts val="0"/>
              </a:spcAft>
              <a:buFont typeface="+mj-lt"/>
              <a:buAutoNum type="arabicPeriod"/>
              <a:tabLst>
                <a:tab pos="457200" algn="l"/>
              </a:tabLst>
            </a:pPr>
            <a:r>
              <a:rPr lang="en-US" sz="2200">
                <a:solidFill>
                  <a:srgbClr val="0A0A0A"/>
                </a:solidFill>
                <a:effectLst/>
                <a:latin typeface="Calibri" panose="020F0502020204030204" pitchFamily="34" charset="0"/>
                <a:ea typeface="Times New Roman" panose="02020603050405020304" pitchFamily="18" charset="0"/>
                <a:cs typeface="Calibri" panose="020F0502020204030204" pitchFamily="34" charset="0"/>
              </a:rPr>
              <a:t>Claims should be reviewed to ensure they are reasonable, accurate, and cover expenses actually incurred by the employee during the authorized travel dates and times.</a:t>
            </a:r>
            <a:endParaRPr lang="en-US" sz="2200">
              <a:solidFill>
                <a:srgbClr val="0A0A0A"/>
              </a:solidFill>
              <a:effectLst/>
              <a:latin typeface="Calibri" panose="020F0502020204030204" pitchFamily="34" charset="0"/>
              <a:ea typeface="Calibri" panose="020F0502020204030204" pitchFamily="34" charset="0"/>
              <a:cs typeface="Times New Roman" panose="02020603050405020304" pitchFamily="18" charset="0"/>
            </a:endParaRPr>
          </a:p>
          <a:p>
            <a:pPr marL="635508" lvl="1" indent="-342900">
              <a:lnSpc>
                <a:spcPct val="107000"/>
              </a:lnSpc>
              <a:spcBef>
                <a:spcPts val="0"/>
              </a:spcBef>
              <a:spcAft>
                <a:spcPts val="0"/>
              </a:spcAft>
              <a:buFont typeface="+mj-lt"/>
              <a:buAutoNum type="arabicPeriod"/>
              <a:tabLst>
                <a:tab pos="457200" algn="l"/>
              </a:tabLst>
            </a:pPr>
            <a:r>
              <a:rPr lang="en-US" sz="2200">
                <a:solidFill>
                  <a:srgbClr val="0A0A0A"/>
                </a:solidFill>
                <a:effectLst/>
                <a:latin typeface="Calibri" panose="020F0502020204030204" pitchFamily="34" charset="0"/>
                <a:ea typeface="Times New Roman" panose="02020603050405020304" pitchFamily="18" charset="0"/>
                <a:cs typeface="Calibri" panose="020F0502020204030204" pitchFamily="34" charset="0"/>
              </a:rPr>
              <a:t>Claims exceeding established limits should receive special scrutiny to ensure the explanations are sufficient to justify the higher amount. Employees should not assume all expenses exceeding allowable limits will be automatically approved for reimbursement.</a:t>
            </a:r>
            <a:endParaRPr lang="en-US" sz="2200">
              <a:solidFill>
                <a:srgbClr val="0A0A0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B6E7C736-7764-4DA6-AEF2-848A8DD0428C}"/>
              </a:ext>
            </a:extLst>
          </p:cNvPr>
          <p:cNvSpPr>
            <a:spLocks noGrp="1"/>
          </p:cNvSpPr>
          <p:nvPr>
            <p:ph type="dt" sz="half" idx="10"/>
          </p:nvPr>
        </p:nvSpPr>
        <p:spPr/>
        <p:txBody>
          <a:bodyPr/>
          <a:lstStyle/>
          <a:p>
            <a:fld id="{8C57B247-0FE6-4158-8995-4238D6AEB4AA}" type="datetime1">
              <a:rPr lang="en-US" smtClean="0"/>
              <a:t>11/9/2022</a:t>
            </a:fld>
            <a:endParaRPr lang="en-US"/>
          </a:p>
        </p:txBody>
      </p:sp>
    </p:spTree>
    <p:extLst>
      <p:ext uri="{BB962C8B-B14F-4D97-AF65-F5344CB8AC3E}">
        <p14:creationId xmlns:p14="http://schemas.microsoft.com/office/powerpoint/2010/main" val="1640684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B405FD7-7249-418C-81A0-22605891937A}"/>
              </a:ext>
            </a:extLst>
          </p:cNvPr>
          <p:cNvSpPr>
            <a:spLocks noGrp="1"/>
          </p:cNvSpPr>
          <p:nvPr>
            <p:ph type="ftr" sz="quarter" idx="11"/>
          </p:nvPr>
        </p:nvSpPr>
        <p:spPr>
          <a:xfrm>
            <a:off x="643051" y="6446838"/>
            <a:ext cx="6818262" cy="365125"/>
          </a:xfrm>
          <a:prstGeom prst="rect">
            <a:avLst/>
          </a:prstGeom>
        </p:spPr>
        <p:txBody>
          <a:bodyPr anchor="ctr">
            <a:normAutofit/>
          </a:bodyPr>
          <a:lstStyle/>
          <a:p>
            <a:r>
              <a:rPr lang="en-US">
                <a:ea typeface="+mn-lt"/>
                <a:cs typeface="+mn-lt"/>
              </a:rPr>
              <a:t>ONESOURCE STATUS CALL</a:t>
            </a:r>
          </a:p>
        </p:txBody>
      </p:sp>
      <p:sp>
        <p:nvSpPr>
          <p:cNvPr id="12" name="Title 11">
            <a:extLst>
              <a:ext uri="{FF2B5EF4-FFF2-40B4-BE49-F238E27FC236}">
                <a16:creationId xmlns:a16="http://schemas.microsoft.com/office/drawing/2014/main" id="{79D9D787-9669-4A1F-8CEF-8FFB16D50CBA}"/>
              </a:ext>
            </a:extLst>
          </p:cNvPr>
          <p:cNvSpPr>
            <a:spLocks noGrp="1"/>
          </p:cNvSpPr>
          <p:nvPr>
            <p:ph type="title"/>
          </p:nvPr>
        </p:nvSpPr>
        <p:spPr/>
        <p:txBody>
          <a:bodyPr/>
          <a:lstStyle/>
          <a:p>
            <a:endParaRPr lang="en-US"/>
          </a:p>
        </p:txBody>
      </p:sp>
      <p:sp>
        <p:nvSpPr>
          <p:cNvPr id="16" name="Title 4">
            <a:extLst>
              <a:ext uri="{FF2B5EF4-FFF2-40B4-BE49-F238E27FC236}">
                <a16:creationId xmlns:a16="http://schemas.microsoft.com/office/drawing/2014/main" id="{02263C21-3A4E-4A03-96AD-EDC6C24B6D29}"/>
              </a:ext>
            </a:extLst>
          </p:cNvPr>
          <p:cNvSpPr txBox="1">
            <a:spLocks/>
          </p:cNvSpPr>
          <p:nvPr/>
        </p:nvSpPr>
        <p:spPr>
          <a:xfrm>
            <a:off x="6096000" y="-1"/>
            <a:ext cx="6096000" cy="1296537"/>
          </a:xfrm>
          <a:prstGeom prst="rect">
            <a:avLst/>
          </a:prstGeom>
          <a:noFill/>
        </p:spPr>
        <p:txBody>
          <a:bodyPr vert="horz" lIns="684000" tIns="108000" rIns="91440" bIns="45720" rtlCol="0" anchor="ctr" anchorCtr="0">
            <a:normAutofit/>
          </a:bodyPr>
          <a:lstStyle>
            <a:lvl1pPr algn="l" defTabSz="914400" rtl="0" eaLnBrk="1" latinLnBrk="0" hangingPunct="1">
              <a:lnSpc>
                <a:spcPct val="90000"/>
              </a:lnSpc>
              <a:spcBef>
                <a:spcPct val="0"/>
              </a:spcBef>
              <a:buNone/>
              <a:defRPr sz="3600" kern="1200" spc="-50" baseline="0">
                <a:solidFill>
                  <a:schemeClr val="tx1">
                    <a:lumMod val="75000"/>
                    <a:lumOff val="25000"/>
                  </a:schemeClr>
                </a:solidFill>
                <a:latin typeface="+mj-lt"/>
                <a:ea typeface="+mj-ea"/>
                <a:cs typeface="+mj-cs"/>
              </a:defRPr>
            </a:lvl1pPr>
          </a:lstStyle>
          <a:p>
            <a:r>
              <a:rPr lang="en-US">
                <a:solidFill>
                  <a:schemeClr val="accent2"/>
                </a:solidFill>
                <a:latin typeface="Merriweather Sans" pitchFamily="2" charset="0"/>
              </a:rPr>
              <a:t>Travel Approvals</a:t>
            </a:r>
          </a:p>
        </p:txBody>
      </p:sp>
      <p:sp>
        <p:nvSpPr>
          <p:cNvPr id="17" name="Arrow: Pentagon 16">
            <a:extLst>
              <a:ext uri="{FF2B5EF4-FFF2-40B4-BE49-F238E27FC236}">
                <a16:creationId xmlns:a16="http://schemas.microsoft.com/office/drawing/2014/main" id="{582FF1A3-0848-4043-A57D-33F97EA0B320}"/>
              </a:ext>
            </a:extLst>
          </p:cNvPr>
          <p:cNvSpPr/>
          <p:nvPr/>
        </p:nvSpPr>
        <p:spPr>
          <a:xfrm>
            <a:off x="0" y="230255"/>
            <a:ext cx="6096000" cy="836023"/>
          </a:xfrm>
          <a:prstGeom prst="homePlat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US" sz="3600">
                <a:solidFill>
                  <a:schemeClr val="bg1"/>
                </a:solidFill>
                <a:latin typeface="Merriweather Sans" pitchFamily="2" charset="0"/>
                <a:ea typeface="Tahoma"/>
                <a:cs typeface="Tahoma"/>
              </a:rPr>
              <a:t>Finance Committee</a:t>
            </a:r>
            <a:endParaRPr lang="en-US">
              <a:solidFill>
                <a:schemeClr val="bg1"/>
              </a:solidFill>
              <a:latin typeface="Merriweather Sans" pitchFamily="2" charset="0"/>
            </a:endParaRPr>
          </a:p>
        </p:txBody>
      </p:sp>
      <p:sp>
        <p:nvSpPr>
          <p:cNvPr id="21" name="Content Placeholder 5">
            <a:extLst>
              <a:ext uri="{FF2B5EF4-FFF2-40B4-BE49-F238E27FC236}">
                <a16:creationId xmlns:a16="http://schemas.microsoft.com/office/drawing/2014/main" id="{578D43DE-E2AA-4DFB-9263-F6BFBF075B59}"/>
              </a:ext>
            </a:extLst>
          </p:cNvPr>
          <p:cNvSpPr>
            <a:spLocks noGrp="1"/>
          </p:cNvSpPr>
          <p:nvPr>
            <p:ph sz="half" idx="1"/>
          </p:nvPr>
        </p:nvSpPr>
        <p:spPr>
          <a:xfrm>
            <a:off x="643271" y="1635968"/>
            <a:ext cx="10905457" cy="4354286"/>
          </a:xfrm>
        </p:spPr>
        <p:txBody>
          <a:bodyPr numCol="1" spcCol="540000">
            <a:normAutofit/>
          </a:bodyPr>
          <a:lstStyle/>
          <a:p>
            <a:pPr marL="0" marR="0" indent="0">
              <a:lnSpc>
                <a:spcPct val="107000"/>
              </a:lnSpc>
              <a:spcBef>
                <a:spcPts val="0"/>
              </a:spcBef>
              <a:spcAft>
                <a:spcPts val="800"/>
              </a:spcAft>
              <a:buNone/>
            </a:pPr>
            <a:r>
              <a:rPr lang="en-US" sz="2400">
                <a:solidFill>
                  <a:srgbClr val="0A0A0A"/>
                </a:solidFill>
                <a:effectLst/>
                <a:latin typeface="Calibri" panose="020F0502020204030204" pitchFamily="34" charset="0"/>
                <a:ea typeface="Times New Roman" panose="02020603050405020304" pitchFamily="18" charset="0"/>
                <a:cs typeface="Calibri" panose="020F0502020204030204" pitchFamily="34" charset="0"/>
              </a:rPr>
              <a:t>By approving travel expenses, the approver is attesting that each transaction and supporting documentation has been thoroughly reviewed and has verified that all transactions are allowable expenses. Each transaction must be consistent with departmental budget and project/grant guidelines.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a:solidFill>
                  <a:srgbClr val="0A0A0A"/>
                </a:solidFill>
                <a:effectLst/>
                <a:latin typeface="Calibri" panose="020F0502020204030204" pitchFamily="34" charset="0"/>
                <a:ea typeface="Times New Roman" panose="02020603050405020304" pitchFamily="18" charset="0"/>
                <a:cs typeface="Calibri" panose="020F0502020204030204" pitchFamily="34" charset="0"/>
              </a:rPr>
              <a:t>Upon granting approval of expense transactions, approvers are certifying: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0"/>
              </a:spcAft>
              <a:buSzPts val="1000"/>
              <a:buFont typeface="Arial" panose="020B0604020202020204" pitchFamily="34" charset="0"/>
              <a:buChar char="•"/>
              <a:tabLst>
                <a:tab pos="457200" algn="l"/>
              </a:tabLst>
            </a:pPr>
            <a:r>
              <a:rPr lang="en-US" sz="2400">
                <a:solidFill>
                  <a:srgbClr val="0A0A0A"/>
                </a:solidFill>
                <a:effectLst/>
                <a:latin typeface="Calibri" panose="020F0502020204030204" pitchFamily="34" charset="0"/>
                <a:ea typeface="Times New Roman" panose="02020603050405020304" pitchFamily="18" charset="0"/>
                <a:cs typeface="Calibri" panose="020F0502020204030204" pitchFamily="34" charset="0"/>
              </a:rPr>
              <a:t>Appropriateness of the expenditure and reasonableness of the amount;</a:t>
            </a:r>
            <a:endParaRPr lang="en-US" sz="2400">
              <a:solidFill>
                <a:srgbClr val="0A0A0A"/>
              </a:solidFill>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0"/>
              </a:spcAft>
              <a:buSzPts val="1000"/>
              <a:buFont typeface="Arial" panose="020B0604020202020204" pitchFamily="34" charset="0"/>
              <a:buChar char="•"/>
              <a:tabLst>
                <a:tab pos="457200" algn="l"/>
              </a:tabLst>
            </a:pPr>
            <a:r>
              <a:rPr lang="en-US" sz="2400">
                <a:solidFill>
                  <a:srgbClr val="0A0A0A"/>
                </a:solidFill>
                <a:effectLst/>
                <a:latin typeface="Calibri" panose="020F0502020204030204" pitchFamily="34" charset="0"/>
                <a:ea typeface="Times New Roman" panose="02020603050405020304" pitchFamily="18" charset="0"/>
                <a:cs typeface="Calibri" panose="020F0502020204030204" pitchFamily="34" charset="0"/>
              </a:rPr>
              <a:t>Compliance with funding agency regulations and State reimbursement policies;</a:t>
            </a:r>
            <a:endParaRPr lang="en-US" sz="2400">
              <a:solidFill>
                <a:srgbClr val="0A0A0A"/>
              </a:solidFill>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0"/>
              </a:spcAft>
              <a:buSzPts val="1000"/>
              <a:buFont typeface="Arial" panose="020B0604020202020204" pitchFamily="34" charset="0"/>
              <a:buChar char="•"/>
              <a:tabLst>
                <a:tab pos="457200" algn="l"/>
              </a:tabLst>
            </a:pPr>
            <a:r>
              <a:rPr lang="en-US" sz="2400">
                <a:solidFill>
                  <a:srgbClr val="0A0A0A"/>
                </a:solidFill>
                <a:effectLst/>
                <a:latin typeface="Calibri" panose="020F0502020204030204" pitchFamily="34" charset="0"/>
                <a:ea typeface="Times New Roman" panose="02020603050405020304" pitchFamily="18" charset="0"/>
                <a:cs typeface="Calibri" panose="020F0502020204030204" pitchFamily="34" charset="0"/>
              </a:rPr>
              <a:t>Completeness and accuracy of documentation.</a:t>
            </a:r>
            <a:endParaRPr lang="en-US" sz="2400">
              <a:solidFill>
                <a:srgbClr val="0A0A0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B6E7C736-7764-4DA6-AEF2-848A8DD0428C}"/>
              </a:ext>
            </a:extLst>
          </p:cNvPr>
          <p:cNvSpPr>
            <a:spLocks noGrp="1"/>
          </p:cNvSpPr>
          <p:nvPr>
            <p:ph type="dt" sz="half" idx="10"/>
          </p:nvPr>
        </p:nvSpPr>
        <p:spPr/>
        <p:txBody>
          <a:bodyPr/>
          <a:lstStyle/>
          <a:p>
            <a:fld id="{8C57B247-0FE6-4158-8995-4238D6AEB4AA}" type="datetime1">
              <a:rPr lang="en-US" smtClean="0"/>
              <a:t>11/9/2022</a:t>
            </a:fld>
            <a:endParaRPr lang="en-US"/>
          </a:p>
        </p:txBody>
      </p:sp>
    </p:spTree>
    <p:extLst>
      <p:ext uri="{BB962C8B-B14F-4D97-AF65-F5344CB8AC3E}">
        <p14:creationId xmlns:p14="http://schemas.microsoft.com/office/powerpoint/2010/main" val="691088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B405FD7-7249-418C-81A0-22605891937A}"/>
              </a:ext>
            </a:extLst>
          </p:cNvPr>
          <p:cNvSpPr>
            <a:spLocks noGrp="1"/>
          </p:cNvSpPr>
          <p:nvPr>
            <p:ph type="ftr" sz="quarter" idx="11"/>
          </p:nvPr>
        </p:nvSpPr>
        <p:spPr>
          <a:xfrm>
            <a:off x="643051" y="6446838"/>
            <a:ext cx="6818262" cy="365125"/>
          </a:xfrm>
          <a:prstGeom prst="rect">
            <a:avLst/>
          </a:prstGeom>
        </p:spPr>
        <p:txBody>
          <a:bodyPr anchor="ctr">
            <a:normAutofit/>
          </a:bodyPr>
          <a:lstStyle/>
          <a:p>
            <a:r>
              <a:rPr lang="en-US">
                <a:ea typeface="+mn-lt"/>
                <a:cs typeface="+mn-lt"/>
              </a:rPr>
              <a:t>ONESOURCE STATUS CALL</a:t>
            </a:r>
          </a:p>
        </p:txBody>
      </p:sp>
      <p:sp>
        <p:nvSpPr>
          <p:cNvPr id="12" name="Title 11">
            <a:extLst>
              <a:ext uri="{FF2B5EF4-FFF2-40B4-BE49-F238E27FC236}">
                <a16:creationId xmlns:a16="http://schemas.microsoft.com/office/drawing/2014/main" id="{79D9D787-9669-4A1F-8CEF-8FFB16D50CBA}"/>
              </a:ext>
            </a:extLst>
          </p:cNvPr>
          <p:cNvSpPr>
            <a:spLocks noGrp="1"/>
          </p:cNvSpPr>
          <p:nvPr>
            <p:ph type="title"/>
          </p:nvPr>
        </p:nvSpPr>
        <p:spPr/>
        <p:txBody>
          <a:bodyPr/>
          <a:lstStyle/>
          <a:p>
            <a:endParaRPr lang="en-US"/>
          </a:p>
        </p:txBody>
      </p:sp>
      <p:sp>
        <p:nvSpPr>
          <p:cNvPr id="16" name="Title 4">
            <a:extLst>
              <a:ext uri="{FF2B5EF4-FFF2-40B4-BE49-F238E27FC236}">
                <a16:creationId xmlns:a16="http://schemas.microsoft.com/office/drawing/2014/main" id="{02263C21-3A4E-4A03-96AD-EDC6C24B6D29}"/>
              </a:ext>
            </a:extLst>
          </p:cNvPr>
          <p:cNvSpPr txBox="1">
            <a:spLocks/>
          </p:cNvSpPr>
          <p:nvPr/>
        </p:nvSpPr>
        <p:spPr>
          <a:xfrm>
            <a:off x="6096000" y="-1"/>
            <a:ext cx="6096000" cy="1296537"/>
          </a:xfrm>
          <a:prstGeom prst="rect">
            <a:avLst/>
          </a:prstGeom>
          <a:noFill/>
        </p:spPr>
        <p:txBody>
          <a:bodyPr vert="horz" lIns="684000" tIns="108000" rIns="91440" bIns="45720" rtlCol="0" anchor="ctr" anchorCtr="0">
            <a:normAutofit/>
          </a:bodyPr>
          <a:lstStyle>
            <a:lvl1pPr algn="l" defTabSz="914400" rtl="0" eaLnBrk="1" latinLnBrk="0" hangingPunct="1">
              <a:lnSpc>
                <a:spcPct val="90000"/>
              </a:lnSpc>
              <a:spcBef>
                <a:spcPct val="0"/>
              </a:spcBef>
              <a:buNone/>
              <a:defRPr sz="3600" kern="1200" spc="-50" baseline="0">
                <a:solidFill>
                  <a:schemeClr val="tx1">
                    <a:lumMod val="75000"/>
                    <a:lumOff val="25000"/>
                  </a:schemeClr>
                </a:solidFill>
                <a:latin typeface="+mj-lt"/>
                <a:ea typeface="+mj-ea"/>
                <a:cs typeface="+mj-cs"/>
              </a:defRPr>
            </a:lvl1pPr>
          </a:lstStyle>
          <a:p>
            <a:r>
              <a:rPr lang="en-US">
                <a:solidFill>
                  <a:schemeClr val="accent2"/>
                </a:solidFill>
                <a:latin typeface="Merriweather Sans" pitchFamily="2" charset="0"/>
              </a:rPr>
              <a:t>Travel Guidelines</a:t>
            </a:r>
          </a:p>
        </p:txBody>
      </p:sp>
      <p:sp>
        <p:nvSpPr>
          <p:cNvPr id="17" name="Arrow: Pentagon 16">
            <a:extLst>
              <a:ext uri="{FF2B5EF4-FFF2-40B4-BE49-F238E27FC236}">
                <a16:creationId xmlns:a16="http://schemas.microsoft.com/office/drawing/2014/main" id="{582FF1A3-0848-4043-A57D-33F97EA0B320}"/>
              </a:ext>
            </a:extLst>
          </p:cNvPr>
          <p:cNvSpPr/>
          <p:nvPr/>
        </p:nvSpPr>
        <p:spPr>
          <a:xfrm>
            <a:off x="0" y="230255"/>
            <a:ext cx="6096000" cy="836023"/>
          </a:xfrm>
          <a:prstGeom prst="homePlat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US" sz="3600">
                <a:solidFill>
                  <a:schemeClr val="bg1"/>
                </a:solidFill>
                <a:latin typeface="Merriweather Sans" pitchFamily="2" charset="0"/>
                <a:ea typeface="Tahoma"/>
                <a:cs typeface="Tahoma"/>
              </a:rPr>
              <a:t>Finance Committee</a:t>
            </a:r>
            <a:endParaRPr lang="en-US">
              <a:solidFill>
                <a:schemeClr val="bg1"/>
              </a:solidFill>
              <a:latin typeface="Merriweather Sans" pitchFamily="2" charset="0"/>
            </a:endParaRPr>
          </a:p>
        </p:txBody>
      </p:sp>
      <p:sp>
        <p:nvSpPr>
          <p:cNvPr id="21" name="Content Placeholder 5">
            <a:extLst>
              <a:ext uri="{FF2B5EF4-FFF2-40B4-BE49-F238E27FC236}">
                <a16:creationId xmlns:a16="http://schemas.microsoft.com/office/drawing/2014/main" id="{578D43DE-E2AA-4DFB-9263-F6BFBF075B59}"/>
              </a:ext>
            </a:extLst>
          </p:cNvPr>
          <p:cNvSpPr>
            <a:spLocks noGrp="1"/>
          </p:cNvSpPr>
          <p:nvPr>
            <p:ph sz="half" idx="1"/>
          </p:nvPr>
        </p:nvSpPr>
        <p:spPr>
          <a:xfrm>
            <a:off x="643271" y="1635968"/>
            <a:ext cx="10905457" cy="4354286"/>
          </a:xfrm>
        </p:spPr>
        <p:txBody>
          <a:bodyPr numCol="1" spcCol="540000">
            <a:normAutofit/>
          </a:bodyPr>
          <a:lstStyle/>
          <a:p>
            <a:pPr marL="0" marR="0">
              <a:lnSpc>
                <a:spcPct val="107000"/>
              </a:lnSpc>
              <a:spcBef>
                <a:spcPts val="0"/>
              </a:spcBef>
              <a:spcAft>
                <a:spcPts val="800"/>
              </a:spcAft>
            </a:pPr>
            <a:r>
              <a:rPr lang="en-US" sz="2400" u="sng">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4.4.1 - General Provisions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2400">
                <a:solidFill>
                  <a:srgbClr val="0A0A0A"/>
                </a:solidFill>
                <a:effectLst/>
                <a:latin typeface="Calibri" panose="020F0502020204030204" pitchFamily="34" charset="0"/>
                <a:ea typeface="Times New Roman" panose="02020603050405020304" pitchFamily="18" charset="0"/>
              </a:rPr>
              <a:t>Lodging expenses for hotels/motels outside Georgia may exceed the maximum reasonable rates set by an institution. Employees traveling out-of-state should refer to the federal per diem rates to identify high-cost areas of the United States, and to determine whether higher expenses are “reasonable and customary”. Use the </a:t>
            </a:r>
            <a:r>
              <a:rPr lang="en-US" sz="2400" i="1">
                <a:solidFill>
                  <a:srgbClr val="0A0A0A"/>
                </a:solidFill>
                <a:effectLst/>
                <a:latin typeface="Calibri" panose="020F0502020204030204" pitchFamily="34" charset="0"/>
                <a:ea typeface="Times New Roman" panose="02020603050405020304" pitchFamily="18" charset="0"/>
              </a:rPr>
              <a:t>Link to GSA Per Diem Rates</a:t>
            </a:r>
            <a:r>
              <a:rPr lang="en-US" sz="2400">
                <a:solidFill>
                  <a:srgbClr val="0A0A0A"/>
                </a:solidFill>
                <a:effectLst/>
                <a:latin typeface="Calibri" panose="020F0502020204030204" pitchFamily="34" charset="0"/>
                <a:ea typeface="Times New Roman" panose="02020603050405020304" pitchFamily="18" charset="0"/>
              </a:rPr>
              <a:t> tab in SAO’s </a:t>
            </a:r>
            <a:r>
              <a:rPr lang="en-US" sz="2400" b="1" i="1">
                <a:solidFill>
                  <a:srgbClr val="0A0A0A"/>
                </a:solidFill>
                <a:effectLst/>
                <a:latin typeface="Calibri" panose="020F0502020204030204" pitchFamily="34" charset="0"/>
                <a:ea typeface="Times New Roman" panose="02020603050405020304" pitchFamily="18" charset="0"/>
              </a:rPr>
              <a:t>Statewide Travel Policy</a:t>
            </a:r>
            <a:r>
              <a:rPr lang="en-US" sz="2400">
                <a:solidFill>
                  <a:srgbClr val="0A0A0A"/>
                </a:solidFill>
                <a:effectLst/>
                <a:latin typeface="Calibri" panose="020F0502020204030204" pitchFamily="34" charset="0"/>
                <a:ea typeface="Times New Roman" panose="02020603050405020304" pitchFamily="18" charset="0"/>
              </a:rPr>
              <a:t> website to access per diem rates for Out of State travel.</a:t>
            </a:r>
            <a:endParaRPr lang="en-US" sz="2400">
              <a:effectLst/>
              <a:latin typeface="Times New Roman" panose="02020603050405020304" pitchFamily="18" charset="0"/>
              <a:ea typeface="Times New Roman" panose="02020603050405020304" pitchFamily="18" charset="0"/>
            </a:endParaRPr>
          </a:p>
          <a:p>
            <a:pPr marL="0" marR="0"/>
            <a:r>
              <a:rPr lang="en-US" sz="2400" b="1">
                <a:solidFill>
                  <a:srgbClr val="0A0A0A"/>
                </a:solidFill>
                <a:effectLst/>
                <a:latin typeface="Calibri" panose="020F0502020204030204" pitchFamily="34" charset="0"/>
                <a:ea typeface="Times New Roman" panose="02020603050405020304" pitchFamily="18" charset="0"/>
              </a:rPr>
              <a:t>Note</a:t>
            </a:r>
            <a:r>
              <a:rPr lang="en-US" sz="2400">
                <a:solidFill>
                  <a:srgbClr val="0A0A0A"/>
                </a:solidFill>
                <a:effectLst/>
                <a:latin typeface="Calibri" panose="020F0502020204030204" pitchFamily="34" charset="0"/>
                <a:ea typeface="Times New Roman" panose="02020603050405020304" pitchFamily="18" charset="0"/>
              </a:rPr>
              <a:t>: The rates published by the federal government should only be used as a guide to determine whether an expense is “reasonable and customary.”</a:t>
            </a:r>
            <a:endParaRPr lang="en-US" sz="2400">
              <a:effectLst/>
              <a:latin typeface="Times New Roman" panose="02020603050405020304" pitchFamily="18" charset="0"/>
              <a:ea typeface="Times New Roman" panose="02020603050405020304" pitchFamily="18" charset="0"/>
            </a:endParaRPr>
          </a:p>
        </p:txBody>
      </p:sp>
      <p:sp>
        <p:nvSpPr>
          <p:cNvPr id="4" name="Date Placeholder 3">
            <a:extLst>
              <a:ext uri="{FF2B5EF4-FFF2-40B4-BE49-F238E27FC236}">
                <a16:creationId xmlns:a16="http://schemas.microsoft.com/office/drawing/2014/main" id="{B6E7C736-7764-4DA6-AEF2-848A8DD0428C}"/>
              </a:ext>
            </a:extLst>
          </p:cNvPr>
          <p:cNvSpPr>
            <a:spLocks noGrp="1"/>
          </p:cNvSpPr>
          <p:nvPr>
            <p:ph type="dt" sz="half" idx="10"/>
          </p:nvPr>
        </p:nvSpPr>
        <p:spPr/>
        <p:txBody>
          <a:bodyPr/>
          <a:lstStyle/>
          <a:p>
            <a:fld id="{8C57B247-0FE6-4158-8995-4238D6AEB4AA}" type="datetime1">
              <a:rPr lang="en-US" smtClean="0"/>
              <a:t>11/9/2022</a:t>
            </a:fld>
            <a:endParaRPr lang="en-US"/>
          </a:p>
        </p:txBody>
      </p:sp>
    </p:spTree>
    <p:extLst>
      <p:ext uri="{BB962C8B-B14F-4D97-AF65-F5344CB8AC3E}">
        <p14:creationId xmlns:p14="http://schemas.microsoft.com/office/powerpoint/2010/main" val="3017386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B405FD7-7249-418C-81A0-22605891937A}"/>
              </a:ext>
            </a:extLst>
          </p:cNvPr>
          <p:cNvSpPr>
            <a:spLocks noGrp="1"/>
          </p:cNvSpPr>
          <p:nvPr>
            <p:ph type="ftr" sz="quarter" idx="11"/>
          </p:nvPr>
        </p:nvSpPr>
        <p:spPr>
          <a:xfrm>
            <a:off x="643051" y="6446838"/>
            <a:ext cx="6818262" cy="365125"/>
          </a:xfrm>
          <a:prstGeom prst="rect">
            <a:avLst/>
          </a:prstGeom>
        </p:spPr>
        <p:txBody>
          <a:bodyPr anchor="ctr">
            <a:normAutofit/>
          </a:bodyPr>
          <a:lstStyle/>
          <a:p>
            <a:r>
              <a:rPr lang="en-US">
                <a:ea typeface="+mn-lt"/>
                <a:cs typeface="+mn-lt"/>
              </a:rPr>
              <a:t>ONESOURCE STATUS CALL</a:t>
            </a:r>
          </a:p>
        </p:txBody>
      </p:sp>
      <p:sp>
        <p:nvSpPr>
          <p:cNvPr id="12" name="Title 11">
            <a:extLst>
              <a:ext uri="{FF2B5EF4-FFF2-40B4-BE49-F238E27FC236}">
                <a16:creationId xmlns:a16="http://schemas.microsoft.com/office/drawing/2014/main" id="{79D9D787-9669-4A1F-8CEF-8FFB16D50CBA}"/>
              </a:ext>
            </a:extLst>
          </p:cNvPr>
          <p:cNvSpPr>
            <a:spLocks noGrp="1"/>
          </p:cNvSpPr>
          <p:nvPr>
            <p:ph type="title"/>
          </p:nvPr>
        </p:nvSpPr>
        <p:spPr/>
        <p:txBody>
          <a:bodyPr/>
          <a:lstStyle/>
          <a:p>
            <a:endParaRPr lang="en-US"/>
          </a:p>
        </p:txBody>
      </p:sp>
      <p:sp>
        <p:nvSpPr>
          <p:cNvPr id="16" name="Title 4">
            <a:extLst>
              <a:ext uri="{FF2B5EF4-FFF2-40B4-BE49-F238E27FC236}">
                <a16:creationId xmlns:a16="http://schemas.microsoft.com/office/drawing/2014/main" id="{02263C21-3A4E-4A03-96AD-EDC6C24B6D29}"/>
              </a:ext>
            </a:extLst>
          </p:cNvPr>
          <p:cNvSpPr txBox="1">
            <a:spLocks/>
          </p:cNvSpPr>
          <p:nvPr/>
        </p:nvSpPr>
        <p:spPr>
          <a:xfrm>
            <a:off x="6096000" y="-1"/>
            <a:ext cx="6096000" cy="1296537"/>
          </a:xfrm>
          <a:prstGeom prst="rect">
            <a:avLst/>
          </a:prstGeom>
          <a:noFill/>
        </p:spPr>
        <p:txBody>
          <a:bodyPr vert="horz" lIns="684000" tIns="108000" rIns="91440" bIns="45720" rtlCol="0" anchor="ctr" anchorCtr="0">
            <a:normAutofit/>
          </a:bodyPr>
          <a:lstStyle>
            <a:lvl1pPr algn="l" defTabSz="914400" rtl="0" eaLnBrk="1" latinLnBrk="0" hangingPunct="1">
              <a:lnSpc>
                <a:spcPct val="90000"/>
              </a:lnSpc>
              <a:spcBef>
                <a:spcPct val="0"/>
              </a:spcBef>
              <a:buNone/>
              <a:defRPr sz="3600" kern="1200" spc="-50" baseline="0">
                <a:solidFill>
                  <a:schemeClr val="tx1">
                    <a:lumMod val="75000"/>
                    <a:lumOff val="25000"/>
                  </a:schemeClr>
                </a:solidFill>
                <a:latin typeface="+mj-lt"/>
                <a:ea typeface="+mj-ea"/>
                <a:cs typeface="+mj-cs"/>
              </a:defRPr>
            </a:lvl1pPr>
          </a:lstStyle>
          <a:p>
            <a:r>
              <a:rPr lang="en-US">
                <a:solidFill>
                  <a:schemeClr val="accent2"/>
                </a:solidFill>
                <a:latin typeface="Merriweather Sans" pitchFamily="2" charset="0"/>
              </a:rPr>
              <a:t>Travel Guidelines</a:t>
            </a:r>
          </a:p>
        </p:txBody>
      </p:sp>
      <p:sp>
        <p:nvSpPr>
          <p:cNvPr id="17" name="Arrow: Pentagon 16">
            <a:extLst>
              <a:ext uri="{FF2B5EF4-FFF2-40B4-BE49-F238E27FC236}">
                <a16:creationId xmlns:a16="http://schemas.microsoft.com/office/drawing/2014/main" id="{582FF1A3-0848-4043-A57D-33F97EA0B320}"/>
              </a:ext>
            </a:extLst>
          </p:cNvPr>
          <p:cNvSpPr/>
          <p:nvPr/>
        </p:nvSpPr>
        <p:spPr>
          <a:xfrm>
            <a:off x="0" y="230255"/>
            <a:ext cx="6096000" cy="836023"/>
          </a:xfrm>
          <a:prstGeom prst="homePlat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US" sz="3600">
                <a:solidFill>
                  <a:schemeClr val="bg1"/>
                </a:solidFill>
                <a:latin typeface="Merriweather Sans" pitchFamily="2" charset="0"/>
                <a:ea typeface="Tahoma"/>
                <a:cs typeface="Tahoma"/>
              </a:rPr>
              <a:t>Finance Committee</a:t>
            </a:r>
            <a:endParaRPr lang="en-US">
              <a:solidFill>
                <a:schemeClr val="bg1"/>
              </a:solidFill>
              <a:latin typeface="Merriweather Sans" pitchFamily="2" charset="0"/>
            </a:endParaRPr>
          </a:p>
        </p:txBody>
      </p:sp>
      <p:sp>
        <p:nvSpPr>
          <p:cNvPr id="21" name="Content Placeholder 5">
            <a:extLst>
              <a:ext uri="{FF2B5EF4-FFF2-40B4-BE49-F238E27FC236}">
                <a16:creationId xmlns:a16="http://schemas.microsoft.com/office/drawing/2014/main" id="{578D43DE-E2AA-4DFB-9263-F6BFBF075B59}"/>
              </a:ext>
            </a:extLst>
          </p:cNvPr>
          <p:cNvSpPr>
            <a:spLocks noGrp="1"/>
          </p:cNvSpPr>
          <p:nvPr>
            <p:ph sz="half" idx="1"/>
          </p:nvPr>
        </p:nvSpPr>
        <p:spPr>
          <a:xfrm>
            <a:off x="643271" y="1635968"/>
            <a:ext cx="10905457" cy="4354286"/>
          </a:xfrm>
        </p:spPr>
        <p:txBody>
          <a:bodyPr numCol="1" spcCol="540000">
            <a:normAutofit/>
          </a:bodyPr>
          <a:lstStyle/>
          <a:p>
            <a:pPr marL="0" marR="0"/>
            <a:r>
              <a:rPr lang="en-US" sz="2400">
                <a:solidFill>
                  <a:srgbClr val="0A0A0A"/>
                </a:solidFill>
                <a:effectLst/>
                <a:latin typeface="Calibri" panose="020F0502020204030204" pitchFamily="34" charset="0"/>
                <a:ea typeface="Times New Roman" panose="02020603050405020304" pitchFamily="18" charset="0"/>
              </a:rPr>
              <a:t>Lowest reasonable lodging expenses, resulting in the best value for the USG will be reimbursed. All lodging claims must be documented with receipts and must be at a business that offers lodging to the general public, such as a hotel or motel, NOT a private residence. </a:t>
            </a:r>
            <a:r>
              <a:rPr lang="en-US" sz="2400" b="1" i="1">
                <a:solidFill>
                  <a:srgbClr val="0A0A0A"/>
                </a:solidFill>
                <a:effectLst/>
                <a:latin typeface="Calibri" panose="020F0502020204030204" pitchFamily="34" charset="0"/>
                <a:ea typeface="Times New Roman" panose="02020603050405020304" pitchFamily="18" charset="0"/>
              </a:rPr>
              <a:t>Airbnb, VRBO, </a:t>
            </a:r>
            <a:r>
              <a:rPr lang="en-US" sz="2400" b="1" i="1" err="1">
                <a:solidFill>
                  <a:srgbClr val="0A0A0A"/>
                </a:solidFill>
                <a:effectLst/>
                <a:latin typeface="Calibri" panose="020F0502020204030204" pitchFamily="34" charset="0"/>
                <a:ea typeface="Times New Roman" panose="02020603050405020304" pitchFamily="18" charset="0"/>
              </a:rPr>
              <a:t>ByOwner</a:t>
            </a:r>
            <a:r>
              <a:rPr lang="en-US" sz="2400" b="1" i="1">
                <a:solidFill>
                  <a:srgbClr val="0A0A0A"/>
                </a:solidFill>
                <a:effectLst/>
                <a:latin typeface="Calibri" panose="020F0502020204030204" pitchFamily="34" charset="0"/>
                <a:ea typeface="Times New Roman" panose="02020603050405020304" pitchFamily="18" charset="0"/>
              </a:rPr>
              <a:t>, and any other providers of private residences for short term rental are not considered commercial lodging facilities and should not be used while in travel status.</a:t>
            </a:r>
            <a:endParaRPr lang="en-US" sz="2400">
              <a:effectLst/>
              <a:latin typeface="Times New Roman" panose="02020603050405020304" pitchFamily="18" charset="0"/>
              <a:ea typeface="Times New Roman" panose="02020603050405020304" pitchFamily="18" charset="0"/>
            </a:endParaRPr>
          </a:p>
          <a:p>
            <a:pPr marL="0" marR="0"/>
            <a:r>
              <a:rPr lang="en-US" sz="2400">
                <a:solidFill>
                  <a:srgbClr val="0A0A0A"/>
                </a:solidFill>
                <a:effectLst/>
                <a:latin typeface="Calibri" panose="020F0502020204030204" pitchFamily="34" charset="0"/>
                <a:ea typeface="Times New Roman" panose="02020603050405020304" pitchFamily="18" charset="0"/>
              </a:rPr>
              <a:t>Requests for exceptions should be infrequent and requested in advance and should follow section eight of the </a:t>
            </a:r>
            <a:r>
              <a:rPr lang="en-US" sz="2400" b="1" i="1">
                <a:solidFill>
                  <a:srgbClr val="0A0A0A"/>
                </a:solidFill>
                <a:effectLst/>
                <a:latin typeface="Calibri" panose="020F0502020204030204" pitchFamily="34" charset="0"/>
                <a:ea typeface="Times New Roman" panose="02020603050405020304" pitchFamily="18" charset="0"/>
              </a:rPr>
              <a:t>Statewide Travel Policy</a:t>
            </a:r>
            <a:r>
              <a:rPr lang="en-US" sz="2400">
                <a:solidFill>
                  <a:srgbClr val="0A0A0A"/>
                </a:solidFill>
                <a:effectLst/>
                <a:latin typeface="Calibri" panose="020F0502020204030204" pitchFamily="34" charset="0"/>
                <a:ea typeface="Times New Roman" panose="02020603050405020304" pitchFamily="18" charset="0"/>
              </a:rPr>
              <a:t>. Requests should be submitted to the Office of Fiscal Affairs, Accounting and Reporting at least two weeks prior to the anticipated travel date.</a:t>
            </a:r>
            <a:endParaRPr lang="en-US" sz="2400">
              <a:effectLst/>
              <a:latin typeface="Times New Roman" panose="02020603050405020304" pitchFamily="18" charset="0"/>
              <a:ea typeface="Times New Roman" panose="02020603050405020304" pitchFamily="18" charset="0"/>
            </a:endParaRPr>
          </a:p>
        </p:txBody>
      </p:sp>
      <p:sp>
        <p:nvSpPr>
          <p:cNvPr id="4" name="Date Placeholder 3">
            <a:extLst>
              <a:ext uri="{FF2B5EF4-FFF2-40B4-BE49-F238E27FC236}">
                <a16:creationId xmlns:a16="http://schemas.microsoft.com/office/drawing/2014/main" id="{B6E7C736-7764-4DA6-AEF2-848A8DD0428C}"/>
              </a:ext>
            </a:extLst>
          </p:cNvPr>
          <p:cNvSpPr>
            <a:spLocks noGrp="1"/>
          </p:cNvSpPr>
          <p:nvPr>
            <p:ph type="dt" sz="half" idx="10"/>
          </p:nvPr>
        </p:nvSpPr>
        <p:spPr/>
        <p:txBody>
          <a:bodyPr/>
          <a:lstStyle/>
          <a:p>
            <a:fld id="{8C57B247-0FE6-4158-8995-4238D6AEB4AA}" type="datetime1">
              <a:rPr lang="en-US" smtClean="0"/>
              <a:t>11/9/2022</a:t>
            </a:fld>
            <a:endParaRPr lang="en-US"/>
          </a:p>
        </p:txBody>
      </p:sp>
    </p:spTree>
    <p:extLst>
      <p:ext uri="{BB962C8B-B14F-4D97-AF65-F5344CB8AC3E}">
        <p14:creationId xmlns:p14="http://schemas.microsoft.com/office/powerpoint/2010/main" val="2873448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B405FD7-7249-418C-81A0-22605891937A}"/>
              </a:ext>
            </a:extLst>
          </p:cNvPr>
          <p:cNvSpPr>
            <a:spLocks noGrp="1"/>
          </p:cNvSpPr>
          <p:nvPr>
            <p:ph type="ftr" sz="quarter" idx="11"/>
          </p:nvPr>
        </p:nvSpPr>
        <p:spPr>
          <a:xfrm>
            <a:off x="643051" y="6446838"/>
            <a:ext cx="6818262" cy="365125"/>
          </a:xfrm>
          <a:prstGeom prst="rect">
            <a:avLst/>
          </a:prstGeom>
        </p:spPr>
        <p:txBody>
          <a:bodyPr anchor="ctr">
            <a:normAutofit/>
          </a:bodyPr>
          <a:lstStyle/>
          <a:p>
            <a:r>
              <a:rPr lang="en-US">
                <a:ea typeface="+mn-lt"/>
                <a:cs typeface="+mn-lt"/>
              </a:rPr>
              <a:t>ONESOURCE STATUS CALL</a:t>
            </a:r>
          </a:p>
        </p:txBody>
      </p:sp>
      <p:sp>
        <p:nvSpPr>
          <p:cNvPr id="12" name="Title 11">
            <a:extLst>
              <a:ext uri="{FF2B5EF4-FFF2-40B4-BE49-F238E27FC236}">
                <a16:creationId xmlns:a16="http://schemas.microsoft.com/office/drawing/2014/main" id="{79D9D787-9669-4A1F-8CEF-8FFB16D50CBA}"/>
              </a:ext>
            </a:extLst>
          </p:cNvPr>
          <p:cNvSpPr>
            <a:spLocks noGrp="1"/>
          </p:cNvSpPr>
          <p:nvPr>
            <p:ph type="title"/>
          </p:nvPr>
        </p:nvSpPr>
        <p:spPr/>
        <p:txBody>
          <a:bodyPr/>
          <a:lstStyle/>
          <a:p>
            <a:endParaRPr lang="en-US"/>
          </a:p>
        </p:txBody>
      </p:sp>
      <p:sp>
        <p:nvSpPr>
          <p:cNvPr id="16" name="Title 4">
            <a:extLst>
              <a:ext uri="{FF2B5EF4-FFF2-40B4-BE49-F238E27FC236}">
                <a16:creationId xmlns:a16="http://schemas.microsoft.com/office/drawing/2014/main" id="{02263C21-3A4E-4A03-96AD-EDC6C24B6D29}"/>
              </a:ext>
            </a:extLst>
          </p:cNvPr>
          <p:cNvSpPr txBox="1">
            <a:spLocks/>
          </p:cNvSpPr>
          <p:nvPr/>
        </p:nvSpPr>
        <p:spPr>
          <a:xfrm>
            <a:off x="6096000" y="-1"/>
            <a:ext cx="6096000" cy="1296537"/>
          </a:xfrm>
          <a:prstGeom prst="rect">
            <a:avLst/>
          </a:prstGeom>
          <a:noFill/>
        </p:spPr>
        <p:txBody>
          <a:bodyPr vert="horz" lIns="684000" tIns="108000" rIns="91440" bIns="45720" rtlCol="0" anchor="ctr" anchorCtr="0">
            <a:normAutofit/>
          </a:bodyPr>
          <a:lstStyle>
            <a:lvl1pPr algn="l" defTabSz="914400" rtl="0" eaLnBrk="1" latinLnBrk="0" hangingPunct="1">
              <a:lnSpc>
                <a:spcPct val="90000"/>
              </a:lnSpc>
              <a:spcBef>
                <a:spcPct val="0"/>
              </a:spcBef>
              <a:buNone/>
              <a:defRPr sz="3600" kern="1200" spc="-50" baseline="0">
                <a:solidFill>
                  <a:schemeClr val="tx1">
                    <a:lumMod val="75000"/>
                    <a:lumOff val="25000"/>
                  </a:schemeClr>
                </a:solidFill>
                <a:latin typeface="+mj-lt"/>
                <a:ea typeface="+mj-ea"/>
                <a:cs typeface="+mj-cs"/>
              </a:defRPr>
            </a:lvl1pPr>
          </a:lstStyle>
          <a:p>
            <a:r>
              <a:rPr lang="en-US">
                <a:solidFill>
                  <a:schemeClr val="accent2"/>
                </a:solidFill>
                <a:latin typeface="Merriweather Sans" pitchFamily="2" charset="0"/>
              </a:rPr>
              <a:t>UGA Travel Policy</a:t>
            </a:r>
          </a:p>
        </p:txBody>
      </p:sp>
      <p:sp>
        <p:nvSpPr>
          <p:cNvPr id="17" name="Arrow: Pentagon 16">
            <a:extLst>
              <a:ext uri="{FF2B5EF4-FFF2-40B4-BE49-F238E27FC236}">
                <a16:creationId xmlns:a16="http://schemas.microsoft.com/office/drawing/2014/main" id="{582FF1A3-0848-4043-A57D-33F97EA0B320}"/>
              </a:ext>
            </a:extLst>
          </p:cNvPr>
          <p:cNvSpPr/>
          <p:nvPr/>
        </p:nvSpPr>
        <p:spPr>
          <a:xfrm>
            <a:off x="0" y="230255"/>
            <a:ext cx="6096000" cy="836023"/>
          </a:xfrm>
          <a:prstGeom prst="homePlat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US" sz="3600">
                <a:solidFill>
                  <a:schemeClr val="bg1"/>
                </a:solidFill>
                <a:latin typeface="Merriweather Sans" pitchFamily="2" charset="0"/>
                <a:ea typeface="Tahoma"/>
                <a:cs typeface="Tahoma"/>
              </a:rPr>
              <a:t>Finance Committee</a:t>
            </a:r>
            <a:endParaRPr lang="en-US">
              <a:solidFill>
                <a:schemeClr val="bg1"/>
              </a:solidFill>
              <a:latin typeface="Merriweather Sans" pitchFamily="2" charset="0"/>
            </a:endParaRPr>
          </a:p>
        </p:txBody>
      </p:sp>
      <p:sp>
        <p:nvSpPr>
          <p:cNvPr id="21" name="Content Placeholder 5">
            <a:extLst>
              <a:ext uri="{FF2B5EF4-FFF2-40B4-BE49-F238E27FC236}">
                <a16:creationId xmlns:a16="http://schemas.microsoft.com/office/drawing/2014/main" id="{578D43DE-E2AA-4DFB-9263-F6BFBF075B59}"/>
              </a:ext>
            </a:extLst>
          </p:cNvPr>
          <p:cNvSpPr>
            <a:spLocks noGrp="1"/>
          </p:cNvSpPr>
          <p:nvPr>
            <p:ph sz="half" idx="1"/>
          </p:nvPr>
        </p:nvSpPr>
        <p:spPr>
          <a:xfrm>
            <a:off x="643271" y="1635968"/>
            <a:ext cx="10905457" cy="4354286"/>
          </a:xfrm>
        </p:spPr>
        <p:txBody>
          <a:bodyPr numCol="1" spcCol="540000">
            <a:normAutofit/>
          </a:bodyPr>
          <a:lstStyle/>
          <a:p>
            <a:pPr marL="0" marR="0">
              <a:spcBef>
                <a:spcPts val="0"/>
              </a:spcBef>
              <a:spcAft>
                <a:spcPts val="1800"/>
              </a:spcAft>
            </a:pPr>
            <a:r>
              <a:rPr lang="en-US" sz="24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UGA Travel Policy</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800"/>
              </a:spcAft>
            </a:pPr>
            <a:r>
              <a:rPr lang="en-US" sz="240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Domestic Travel: Airbnb, VRBO, </a:t>
            </a:r>
            <a:r>
              <a:rPr lang="en-US" sz="240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ByOwner</a:t>
            </a:r>
            <a:r>
              <a:rPr lang="en-US" sz="240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and any other providers of private residences for short term rental are not considered commercial lodging facilities and should not be used while traveling domestically. UGA does not have the authority to provide an exception to this policy. Requests for exceptions should be infrequent and unusual and must be granted by the University System Office and the Office of Planning and Budgets. Requests for exceptions should follow the procedures for requesting an exception.</a:t>
            </a:r>
          </a:p>
          <a:p>
            <a:pPr marL="0" marR="0">
              <a:spcBef>
                <a:spcPts val="0"/>
              </a:spcBef>
              <a:spcAft>
                <a:spcPts val="1800"/>
              </a:spcAft>
            </a:pPr>
            <a:r>
              <a:rPr lang="en-US" sz="24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Procedure for Requesting Policy to Statewide Travel Regulations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B6E7C736-7764-4DA6-AEF2-848A8DD0428C}"/>
              </a:ext>
            </a:extLst>
          </p:cNvPr>
          <p:cNvSpPr>
            <a:spLocks noGrp="1"/>
          </p:cNvSpPr>
          <p:nvPr>
            <p:ph type="dt" sz="half" idx="10"/>
          </p:nvPr>
        </p:nvSpPr>
        <p:spPr/>
        <p:txBody>
          <a:bodyPr/>
          <a:lstStyle/>
          <a:p>
            <a:fld id="{8C57B247-0FE6-4158-8995-4238D6AEB4AA}" type="datetime1">
              <a:rPr lang="en-US" smtClean="0"/>
              <a:t>11/9/2022</a:t>
            </a:fld>
            <a:endParaRPr lang="en-US"/>
          </a:p>
        </p:txBody>
      </p:sp>
    </p:spTree>
    <p:extLst>
      <p:ext uri="{BB962C8B-B14F-4D97-AF65-F5344CB8AC3E}">
        <p14:creationId xmlns:p14="http://schemas.microsoft.com/office/powerpoint/2010/main" val="4286350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340C2-C0F1-0BFB-1A2E-36DEA009C9BB}"/>
              </a:ext>
            </a:extLst>
          </p:cNvPr>
          <p:cNvSpPr>
            <a:spLocks noGrp="1"/>
          </p:cNvSpPr>
          <p:nvPr>
            <p:ph type="title"/>
          </p:nvPr>
        </p:nvSpPr>
        <p:spPr/>
        <p:txBody>
          <a:bodyPr/>
          <a:lstStyle/>
          <a:p>
            <a:r>
              <a:rPr lang="en-US">
                <a:solidFill>
                  <a:schemeClr val="tx1"/>
                </a:solidFill>
                <a:latin typeface="Oswald" pitchFamily="2" charset="0"/>
              </a:rPr>
              <a:t>Reporting Committee</a:t>
            </a:r>
            <a:br>
              <a:rPr lang="en-US">
                <a:solidFill>
                  <a:schemeClr val="tx1"/>
                </a:solidFill>
                <a:latin typeface="Oswald" pitchFamily="2" charset="0"/>
              </a:rPr>
            </a:br>
            <a:r>
              <a:rPr lang="en-US" sz="4000" b="1" i="1">
                <a:solidFill>
                  <a:srgbClr val="554F47"/>
                </a:solidFill>
                <a:latin typeface="Merriweather Sans" pitchFamily="2" charset="0"/>
              </a:rPr>
              <a:t>Co-Chairs</a:t>
            </a:r>
            <a:r>
              <a:rPr lang="en-US" sz="4000" i="1">
                <a:solidFill>
                  <a:srgbClr val="554F47"/>
                </a:solidFill>
                <a:latin typeface="Merriweather Sans" pitchFamily="2" charset="0"/>
              </a:rPr>
              <a:t>: Brooke Rooks, Hailey Normandia, and Susan Cowart</a:t>
            </a:r>
            <a:endParaRPr lang="en-US" i="1">
              <a:solidFill>
                <a:srgbClr val="554F47"/>
              </a:solidFill>
              <a:latin typeface="Merriweather Sans" pitchFamily="2" charset="0"/>
            </a:endParaRPr>
          </a:p>
        </p:txBody>
      </p:sp>
      <p:sp>
        <p:nvSpPr>
          <p:cNvPr id="4" name="Date Placeholder 3">
            <a:extLst>
              <a:ext uri="{FF2B5EF4-FFF2-40B4-BE49-F238E27FC236}">
                <a16:creationId xmlns:a16="http://schemas.microsoft.com/office/drawing/2014/main" id="{A01E0F50-A834-6979-E02F-D5391D7C6B77}"/>
              </a:ext>
            </a:extLst>
          </p:cNvPr>
          <p:cNvSpPr>
            <a:spLocks noGrp="1"/>
          </p:cNvSpPr>
          <p:nvPr>
            <p:ph type="dt" sz="half" idx="10"/>
          </p:nvPr>
        </p:nvSpPr>
        <p:spPr/>
        <p:txBody>
          <a:bodyPr/>
          <a:lstStyle/>
          <a:p>
            <a:fld id="{5A4F5D23-EC7F-47C8-85EB-D8EB97FC70B7}" type="datetime1">
              <a:rPr lang="en-US" smtClean="0"/>
              <a:t>11/9/2022</a:t>
            </a:fld>
            <a:endParaRPr lang="en-US"/>
          </a:p>
        </p:txBody>
      </p:sp>
      <p:sp>
        <p:nvSpPr>
          <p:cNvPr id="5" name="Footer Placeholder 4">
            <a:extLst>
              <a:ext uri="{FF2B5EF4-FFF2-40B4-BE49-F238E27FC236}">
                <a16:creationId xmlns:a16="http://schemas.microsoft.com/office/drawing/2014/main" id="{67312646-3B7F-BB3F-9670-EDDA0397321B}"/>
              </a:ext>
            </a:extLst>
          </p:cNvPr>
          <p:cNvSpPr>
            <a:spLocks noGrp="1"/>
          </p:cNvSpPr>
          <p:nvPr>
            <p:ph type="ftr" sz="quarter" idx="11"/>
          </p:nvPr>
        </p:nvSpPr>
        <p:spPr/>
        <p:txBody>
          <a:bodyPr/>
          <a:lstStyle/>
          <a:p>
            <a:r>
              <a:rPr lang="en-US"/>
              <a:t>ONESOURCE STATUS CALL</a:t>
            </a:r>
          </a:p>
        </p:txBody>
      </p:sp>
    </p:spTree>
    <p:extLst>
      <p:ext uri="{BB962C8B-B14F-4D97-AF65-F5344CB8AC3E}">
        <p14:creationId xmlns:p14="http://schemas.microsoft.com/office/powerpoint/2010/main" val="3430177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340C2-C0F1-0BFB-1A2E-36DEA009C9BB}"/>
              </a:ext>
            </a:extLst>
          </p:cNvPr>
          <p:cNvSpPr>
            <a:spLocks noGrp="1"/>
          </p:cNvSpPr>
          <p:nvPr>
            <p:ph type="title"/>
          </p:nvPr>
        </p:nvSpPr>
        <p:spPr/>
        <p:txBody>
          <a:bodyPr/>
          <a:lstStyle/>
          <a:p>
            <a:r>
              <a:rPr lang="en-US">
                <a:solidFill>
                  <a:schemeClr val="tx1"/>
                </a:solidFill>
                <a:latin typeface="Oswald" pitchFamily="2" charset="0"/>
              </a:rPr>
              <a:t>Foundation Committee</a:t>
            </a:r>
            <a:br>
              <a:rPr lang="en-US">
                <a:solidFill>
                  <a:schemeClr val="tx1"/>
                </a:solidFill>
                <a:latin typeface="Oswald" pitchFamily="2" charset="0"/>
              </a:rPr>
            </a:br>
            <a:r>
              <a:rPr lang="en-US" sz="4000" b="1" i="1">
                <a:solidFill>
                  <a:srgbClr val="554F47"/>
                </a:solidFill>
                <a:latin typeface="Merriweather Sans" pitchFamily="2" charset="0"/>
              </a:rPr>
              <a:t>Co-Chairs</a:t>
            </a:r>
            <a:r>
              <a:rPr lang="en-US" sz="4000" i="1">
                <a:solidFill>
                  <a:srgbClr val="554F47"/>
                </a:solidFill>
                <a:latin typeface="Merriweather Sans" pitchFamily="2" charset="0"/>
              </a:rPr>
              <a:t>: Elizabeth Prince &amp; Sadie Brown</a:t>
            </a:r>
            <a:endParaRPr lang="en-US" i="1">
              <a:solidFill>
                <a:srgbClr val="554F47"/>
              </a:solidFill>
              <a:latin typeface="Merriweather Sans" pitchFamily="2" charset="0"/>
            </a:endParaRPr>
          </a:p>
        </p:txBody>
      </p:sp>
      <p:sp>
        <p:nvSpPr>
          <p:cNvPr id="4" name="Date Placeholder 3">
            <a:extLst>
              <a:ext uri="{FF2B5EF4-FFF2-40B4-BE49-F238E27FC236}">
                <a16:creationId xmlns:a16="http://schemas.microsoft.com/office/drawing/2014/main" id="{A01E0F50-A834-6979-E02F-D5391D7C6B77}"/>
              </a:ext>
            </a:extLst>
          </p:cNvPr>
          <p:cNvSpPr>
            <a:spLocks noGrp="1"/>
          </p:cNvSpPr>
          <p:nvPr>
            <p:ph type="dt" sz="half" idx="10"/>
          </p:nvPr>
        </p:nvSpPr>
        <p:spPr/>
        <p:txBody>
          <a:bodyPr/>
          <a:lstStyle/>
          <a:p>
            <a:fld id="{5A4F5D23-EC7F-47C8-85EB-D8EB97FC70B7}" type="datetime1">
              <a:rPr lang="en-US" smtClean="0"/>
              <a:t>11/9/2022</a:t>
            </a:fld>
            <a:endParaRPr lang="en-US"/>
          </a:p>
        </p:txBody>
      </p:sp>
      <p:sp>
        <p:nvSpPr>
          <p:cNvPr id="5" name="Footer Placeholder 4">
            <a:extLst>
              <a:ext uri="{FF2B5EF4-FFF2-40B4-BE49-F238E27FC236}">
                <a16:creationId xmlns:a16="http://schemas.microsoft.com/office/drawing/2014/main" id="{67312646-3B7F-BB3F-9670-EDDA0397321B}"/>
              </a:ext>
            </a:extLst>
          </p:cNvPr>
          <p:cNvSpPr>
            <a:spLocks noGrp="1"/>
          </p:cNvSpPr>
          <p:nvPr>
            <p:ph type="ftr" sz="quarter" idx="11"/>
          </p:nvPr>
        </p:nvSpPr>
        <p:spPr/>
        <p:txBody>
          <a:bodyPr/>
          <a:lstStyle/>
          <a:p>
            <a:r>
              <a:rPr lang="en-US"/>
              <a:t>ONESOURCE STATUS CALL</a:t>
            </a:r>
          </a:p>
        </p:txBody>
      </p:sp>
    </p:spTree>
    <p:extLst>
      <p:ext uri="{BB962C8B-B14F-4D97-AF65-F5344CB8AC3E}">
        <p14:creationId xmlns:p14="http://schemas.microsoft.com/office/powerpoint/2010/main" val="1194965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340C2-C0F1-0BFB-1A2E-36DEA009C9BB}"/>
              </a:ext>
            </a:extLst>
          </p:cNvPr>
          <p:cNvSpPr>
            <a:spLocks noGrp="1"/>
          </p:cNvSpPr>
          <p:nvPr>
            <p:ph type="title"/>
          </p:nvPr>
        </p:nvSpPr>
        <p:spPr/>
        <p:txBody>
          <a:bodyPr/>
          <a:lstStyle/>
          <a:p>
            <a:r>
              <a:rPr lang="en-US" sz="7200">
                <a:solidFill>
                  <a:schemeClr val="tx1"/>
                </a:solidFill>
                <a:latin typeface="Oswald" pitchFamily="2" charset="0"/>
              </a:rPr>
              <a:t>Human Resources Committee</a:t>
            </a:r>
            <a:br>
              <a:rPr lang="en-US">
                <a:solidFill>
                  <a:schemeClr val="tx1"/>
                </a:solidFill>
                <a:latin typeface="Oswald" pitchFamily="2" charset="0"/>
              </a:rPr>
            </a:br>
            <a:r>
              <a:rPr lang="en-US" sz="4000" b="1" i="1">
                <a:solidFill>
                  <a:srgbClr val="554F47"/>
                </a:solidFill>
                <a:latin typeface="Merriweather Sans" pitchFamily="2" charset="0"/>
              </a:rPr>
              <a:t>Co-Chairs</a:t>
            </a:r>
            <a:r>
              <a:rPr lang="en-US" sz="4000" i="1">
                <a:solidFill>
                  <a:srgbClr val="554F47"/>
                </a:solidFill>
                <a:latin typeface="Merriweather Sans" pitchFamily="2" charset="0"/>
              </a:rPr>
              <a:t>: David Maddox &amp; Chandra Echols</a:t>
            </a:r>
            <a:endParaRPr lang="en-US" i="1">
              <a:solidFill>
                <a:srgbClr val="554F47"/>
              </a:solidFill>
              <a:latin typeface="Merriweather Sans" pitchFamily="2" charset="0"/>
            </a:endParaRPr>
          </a:p>
        </p:txBody>
      </p:sp>
      <p:sp>
        <p:nvSpPr>
          <p:cNvPr id="4" name="Date Placeholder 3">
            <a:extLst>
              <a:ext uri="{FF2B5EF4-FFF2-40B4-BE49-F238E27FC236}">
                <a16:creationId xmlns:a16="http://schemas.microsoft.com/office/drawing/2014/main" id="{A01E0F50-A834-6979-E02F-D5391D7C6B77}"/>
              </a:ext>
            </a:extLst>
          </p:cNvPr>
          <p:cNvSpPr>
            <a:spLocks noGrp="1"/>
          </p:cNvSpPr>
          <p:nvPr>
            <p:ph type="dt" sz="half" idx="10"/>
          </p:nvPr>
        </p:nvSpPr>
        <p:spPr/>
        <p:txBody>
          <a:bodyPr/>
          <a:lstStyle/>
          <a:p>
            <a:fld id="{5A4F5D23-EC7F-47C8-85EB-D8EB97FC70B7}" type="datetime1">
              <a:rPr lang="en-US" smtClean="0"/>
              <a:t>11/9/2022</a:t>
            </a:fld>
            <a:endParaRPr lang="en-US"/>
          </a:p>
        </p:txBody>
      </p:sp>
      <p:sp>
        <p:nvSpPr>
          <p:cNvPr id="5" name="Footer Placeholder 4">
            <a:extLst>
              <a:ext uri="{FF2B5EF4-FFF2-40B4-BE49-F238E27FC236}">
                <a16:creationId xmlns:a16="http://schemas.microsoft.com/office/drawing/2014/main" id="{67312646-3B7F-BB3F-9670-EDDA0397321B}"/>
              </a:ext>
            </a:extLst>
          </p:cNvPr>
          <p:cNvSpPr>
            <a:spLocks noGrp="1"/>
          </p:cNvSpPr>
          <p:nvPr>
            <p:ph type="ftr" sz="quarter" idx="11"/>
          </p:nvPr>
        </p:nvSpPr>
        <p:spPr/>
        <p:txBody>
          <a:bodyPr/>
          <a:lstStyle/>
          <a:p>
            <a:r>
              <a:rPr lang="en-US"/>
              <a:t>ONESOURCE STATUS CALL</a:t>
            </a:r>
          </a:p>
        </p:txBody>
      </p:sp>
    </p:spTree>
    <p:extLst>
      <p:ext uri="{BB962C8B-B14F-4D97-AF65-F5344CB8AC3E}">
        <p14:creationId xmlns:p14="http://schemas.microsoft.com/office/powerpoint/2010/main" val="3807700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340C2-C0F1-0BFB-1A2E-36DEA009C9BB}"/>
              </a:ext>
            </a:extLst>
          </p:cNvPr>
          <p:cNvSpPr>
            <a:spLocks noGrp="1"/>
          </p:cNvSpPr>
          <p:nvPr>
            <p:ph type="title"/>
          </p:nvPr>
        </p:nvSpPr>
        <p:spPr/>
        <p:txBody>
          <a:bodyPr/>
          <a:lstStyle/>
          <a:p>
            <a:r>
              <a:rPr lang="en-US">
                <a:solidFill>
                  <a:schemeClr val="tx1"/>
                </a:solidFill>
                <a:latin typeface="Oswald" pitchFamily="2" charset="0"/>
              </a:rPr>
              <a:t>Other Business</a:t>
            </a:r>
          </a:p>
        </p:txBody>
      </p:sp>
      <p:sp>
        <p:nvSpPr>
          <p:cNvPr id="4" name="Date Placeholder 3">
            <a:extLst>
              <a:ext uri="{FF2B5EF4-FFF2-40B4-BE49-F238E27FC236}">
                <a16:creationId xmlns:a16="http://schemas.microsoft.com/office/drawing/2014/main" id="{A01E0F50-A834-6979-E02F-D5391D7C6B77}"/>
              </a:ext>
            </a:extLst>
          </p:cNvPr>
          <p:cNvSpPr>
            <a:spLocks noGrp="1"/>
          </p:cNvSpPr>
          <p:nvPr>
            <p:ph type="dt" sz="half" idx="10"/>
          </p:nvPr>
        </p:nvSpPr>
        <p:spPr/>
        <p:txBody>
          <a:bodyPr/>
          <a:lstStyle/>
          <a:p>
            <a:fld id="{5A4F5D23-EC7F-47C8-85EB-D8EB97FC70B7}" type="datetime1">
              <a:rPr lang="en-US" smtClean="0"/>
              <a:t>11/9/2022</a:t>
            </a:fld>
            <a:endParaRPr lang="en-US"/>
          </a:p>
        </p:txBody>
      </p:sp>
      <p:sp>
        <p:nvSpPr>
          <p:cNvPr id="5" name="Footer Placeholder 4">
            <a:extLst>
              <a:ext uri="{FF2B5EF4-FFF2-40B4-BE49-F238E27FC236}">
                <a16:creationId xmlns:a16="http://schemas.microsoft.com/office/drawing/2014/main" id="{67312646-3B7F-BB3F-9670-EDDA0397321B}"/>
              </a:ext>
            </a:extLst>
          </p:cNvPr>
          <p:cNvSpPr>
            <a:spLocks noGrp="1"/>
          </p:cNvSpPr>
          <p:nvPr>
            <p:ph type="ftr" sz="quarter" idx="11"/>
          </p:nvPr>
        </p:nvSpPr>
        <p:spPr/>
        <p:txBody>
          <a:bodyPr/>
          <a:lstStyle/>
          <a:p>
            <a:r>
              <a:rPr lang="en-US"/>
              <a:t>ONESOURCE STATUS CALL</a:t>
            </a:r>
          </a:p>
        </p:txBody>
      </p:sp>
    </p:spTree>
    <p:extLst>
      <p:ext uri="{BB962C8B-B14F-4D97-AF65-F5344CB8AC3E}">
        <p14:creationId xmlns:p14="http://schemas.microsoft.com/office/powerpoint/2010/main" val="2142951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340C2-C0F1-0BFB-1A2E-36DEA009C9BB}"/>
              </a:ext>
            </a:extLst>
          </p:cNvPr>
          <p:cNvSpPr>
            <a:spLocks noGrp="1"/>
          </p:cNvSpPr>
          <p:nvPr>
            <p:ph type="title"/>
          </p:nvPr>
        </p:nvSpPr>
        <p:spPr/>
        <p:txBody>
          <a:bodyPr/>
          <a:lstStyle/>
          <a:p>
            <a:r>
              <a:rPr lang="en-US">
                <a:solidFill>
                  <a:schemeClr val="tx1"/>
                </a:solidFill>
                <a:latin typeface="Oswald" pitchFamily="2" charset="0"/>
              </a:rPr>
              <a:t>BSAG News &amp; Updates</a:t>
            </a:r>
            <a:br>
              <a:rPr lang="en-US">
                <a:solidFill>
                  <a:schemeClr val="tx1"/>
                </a:solidFill>
                <a:latin typeface="Oswald" pitchFamily="2" charset="0"/>
              </a:rPr>
            </a:br>
            <a:r>
              <a:rPr lang="en-US" sz="4000" b="1" i="1">
                <a:solidFill>
                  <a:srgbClr val="554F47"/>
                </a:solidFill>
                <a:latin typeface="Merriweather Sans" pitchFamily="2" charset="0"/>
              </a:rPr>
              <a:t>Co-Chairs</a:t>
            </a:r>
            <a:r>
              <a:rPr lang="en-US" sz="4000" i="1">
                <a:solidFill>
                  <a:srgbClr val="554F47"/>
                </a:solidFill>
                <a:latin typeface="Merriweather Sans" pitchFamily="2" charset="0"/>
              </a:rPr>
              <a:t>: Shawn Hill &amp; …</a:t>
            </a:r>
            <a:endParaRPr lang="en-US" i="1">
              <a:solidFill>
                <a:srgbClr val="554F47"/>
              </a:solidFill>
              <a:latin typeface="Merriweather Sans" pitchFamily="2" charset="0"/>
            </a:endParaRPr>
          </a:p>
        </p:txBody>
      </p:sp>
      <p:sp>
        <p:nvSpPr>
          <p:cNvPr id="4" name="Date Placeholder 3">
            <a:extLst>
              <a:ext uri="{FF2B5EF4-FFF2-40B4-BE49-F238E27FC236}">
                <a16:creationId xmlns:a16="http://schemas.microsoft.com/office/drawing/2014/main" id="{A01E0F50-A834-6979-E02F-D5391D7C6B77}"/>
              </a:ext>
            </a:extLst>
          </p:cNvPr>
          <p:cNvSpPr>
            <a:spLocks noGrp="1"/>
          </p:cNvSpPr>
          <p:nvPr>
            <p:ph type="dt" sz="half" idx="10"/>
          </p:nvPr>
        </p:nvSpPr>
        <p:spPr/>
        <p:txBody>
          <a:bodyPr/>
          <a:lstStyle/>
          <a:p>
            <a:fld id="{5A4F5D23-EC7F-47C8-85EB-D8EB97FC70B7}" type="datetime1">
              <a:rPr lang="en-US" smtClean="0"/>
              <a:t>11/9/2022</a:t>
            </a:fld>
            <a:endParaRPr lang="en-US"/>
          </a:p>
        </p:txBody>
      </p:sp>
      <p:sp>
        <p:nvSpPr>
          <p:cNvPr id="5" name="Footer Placeholder 4">
            <a:extLst>
              <a:ext uri="{FF2B5EF4-FFF2-40B4-BE49-F238E27FC236}">
                <a16:creationId xmlns:a16="http://schemas.microsoft.com/office/drawing/2014/main" id="{67312646-3B7F-BB3F-9670-EDDA0397321B}"/>
              </a:ext>
            </a:extLst>
          </p:cNvPr>
          <p:cNvSpPr>
            <a:spLocks noGrp="1"/>
          </p:cNvSpPr>
          <p:nvPr>
            <p:ph type="ftr" sz="quarter" idx="11"/>
          </p:nvPr>
        </p:nvSpPr>
        <p:spPr/>
        <p:txBody>
          <a:bodyPr/>
          <a:lstStyle/>
          <a:p>
            <a:r>
              <a:rPr lang="en-US"/>
              <a:t>ONESOURCE STATUS CALL</a:t>
            </a:r>
          </a:p>
        </p:txBody>
      </p:sp>
    </p:spTree>
    <p:extLst>
      <p:ext uri="{BB962C8B-B14F-4D97-AF65-F5344CB8AC3E}">
        <p14:creationId xmlns:p14="http://schemas.microsoft.com/office/powerpoint/2010/main" val="1442073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83821D-F008-46C4-9B89-4A64756DE181}"/>
              </a:ext>
            </a:extLst>
          </p:cNvPr>
          <p:cNvPicPr>
            <a:picLocks noChangeAspect="1"/>
          </p:cNvPicPr>
          <p:nvPr/>
        </p:nvPicPr>
        <p:blipFill rotWithShape="1">
          <a:blip r:embed="rId3"/>
          <a:srcRect b="23365"/>
          <a:stretch/>
        </p:blipFill>
        <p:spPr>
          <a:xfrm>
            <a:off x="20" y="10"/>
            <a:ext cx="12193180" cy="6400790"/>
          </a:xfrm>
          <a:prstGeom prst="rect">
            <a:avLst/>
          </a:prstGeom>
          <a:noFill/>
        </p:spPr>
      </p:pic>
      <p:sp>
        <p:nvSpPr>
          <p:cNvPr id="17" name="Arrow: Pentagon 16">
            <a:extLst>
              <a:ext uri="{FF2B5EF4-FFF2-40B4-BE49-F238E27FC236}">
                <a16:creationId xmlns:a16="http://schemas.microsoft.com/office/drawing/2014/main" id="{582FF1A3-0848-4043-A57D-33F97EA0B320}"/>
              </a:ext>
            </a:extLst>
          </p:cNvPr>
          <p:cNvSpPr/>
          <p:nvPr/>
        </p:nvSpPr>
        <p:spPr>
          <a:xfrm>
            <a:off x="5356422" y="5034909"/>
            <a:ext cx="6835291" cy="817251"/>
          </a:xfrm>
          <a:prstGeom prst="rect">
            <a:avLst/>
          </a:prstGeom>
          <a:solidFill>
            <a:srgbClr val="262626"/>
          </a:solidFill>
        </p:spPr>
        <p:style>
          <a:lnRef idx="0">
            <a:scrgbClr r="0" g="0" b="0"/>
          </a:lnRef>
          <a:fillRef idx="0">
            <a:scrgbClr r="0" g="0" b="0"/>
          </a:fillRef>
          <a:effectRef idx="0">
            <a:scrgbClr r="0" g="0" b="0"/>
          </a:effectRef>
          <a:fontRef idx="minor">
            <a:schemeClr val="lt1"/>
          </a:fontRef>
        </p:style>
        <p:txBody>
          <a:bodyPr vert="horz" lIns="396000" tIns="0" rIns="0" bIns="45720" rtlCol="0" anchor="ctr" anchorCtr="0">
            <a:normAutofit/>
          </a:bodyPr>
          <a:lstStyle/>
          <a:p>
            <a:pPr marL="91440" indent="-91440">
              <a:spcBef>
                <a:spcPts val="1200"/>
              </a:spcBef>
              <a:spcAft>
                <a:spcPts val="200"/>
              </a:spcAft>
              <a:buClr>
                <a:schemeClr val="accent1"/>
              </a:buClr>
              <a:buSzPct val="100000"/>
              <a:buFont typeface="Calibri" panose="020F0502020204030204" pitchFamily="34" charset="0"/>
              <a:buChar char=" "/>
            </a:pPr>
            <a:r>
              <a:rPr lang="en-US" sz="2400">
                <a:solidFill>
                  <a:schemeClr val="accent1">
                    <a:lumMod val="40000"/>
                    <a:lumOff val="60000"/>
                  </a:schemeClr>
                </a:solidFill>
              </a:rPr>
              <a:t>Audit Checklist Project</a:t>
            </a:r>
          </a:p>
        </p:txBody>
      </p:sp>
      <p:sp>
        <p:nvSpPr>
          <p:cNvPr id="12" name="Title 11">
            <a:extLst>
              <a:ext uri="{FF2B5EF4-FFF2-40B4-BE49-F238E27FC236}">
                <a16:creationId xmlns:a16="http://schemas.microsoft.com/office/drawing/2014/main" id="{79D9D787-9669-4A1F-8CEF-8FFB16D50CBA}"/>
              </a:ext>
            </a:extLst>
          </p:cNvPr>
          <p:cNvSpPr>
            <a:spLocks noGrp="1"/>
          </p:cNvSpPr>
          <p:nvPr>
            <p:ph type="title"/>
          </p:nvPr>
        </p:nvSpPr>
        <p:spPr>
          <a:xfrm>
            <a:off x="5356143" y="3975295"/>
            <a:ext cx="6835858" cy="1089350"/>
          </a:xfrm>
        </p:spPr>
        <p:txBody>
          <a:bodyPr vert="horz" wrap="square" lIns="396000" tIns="252000" rIns="91440" bIns="45720" rtlCol="0" anchor="t" anchorCtr="0">
            <a:normAutofit/>
          </a:bodyPr>
          <a:lstStyle/>
          <a:p>
            <a:r>
              <a:rPr lang="en-US" b="0" kern="1200" spc="-50" baseline="0">
                <a:latin typeface="+mj-lt"/>
                <a:ea typeface="+mj-ea"/>
                <a:cs typeface="+mj-cs"/>
              </a:rPr>
              <a:t>Crystal Rogers</a:t>
            </a:r>
          </a:p>
        </p:txBody>
      </p:sp>
      <p:sp>
        <p:nvSpPr>
          <p:cNvPr id="21" name="Content Placeholder 5">
            <a:extLst>
              <a:ext uri="{FF2B5EF4-FFF2-40B4-BE49-F238E27FC236}">
                <a16:creationId xmlns:a16="http://schemas.microsoft.com/office/drawing/2014/main" id="{578D43DE-E2AA-4DFB-9263-F6BFBF075B59}"/>
              </a:ext>
            </a:extLst>
          </p:cNvPr>
          <p:cNvSpPr>
            <a:spLocks noGrp="1"/>
          </p:cNvSpPr>
          <p:nvPr>
            <p:ph type="body" sz="half" idx="2"/>
          </p:nvPr>
        </p:nvSpPr>
        <p:spPr>
          <a:xfrm>
            <a:off x="590149" y="0"/>
            <a:ext cx="4175587" cy="5852160"/>
          </a:xfrm>
        </p:spPr>
        <p:txBody>
          <a:bodyPr vert="horz" lIns="360000" tIns="46800" rIns="360000" bIns="45720" numCol="1" spcCol="540000" rtlCol="0" anchor="ctr" anchorCtr="0">
            <a:normAutofit/>
          </a:bodyPr>
          <a:lstStyle/>
          <a:p>
            <a:pPr marR="0"/>
            <a:r>
              <a:rPr lang="en-US" sz="4400" b="1" kern="1200">
                <a:latin typeface="+mn-lt"/>
                <a:ea typeface="+mn-ea"/>
                <a:cs typeface="+mn-cs"/>
              </a:rPr>
              <a:t>Update</a:t>
            </a:r>
            <a:r>
              <a:rPr lang="en-US" sz="4400" kern="1200">
                <a:latin typeface="+mn-lt"/>
                <a:ea typeface="+mn-ea"/>
                <a:cs typeface="+mn-cs"/>
              </a:rPr>
              <a:t>: Audit Checklist and Best Practices Library project</a:t>
            </a:r>
            <a:endParaRPr lang="en-US" sz="4400" kern="1200">
              <a:effectLst/>
              <a:latin typeface="+mn-lt"/>
              <a:ea typeface="+mn-ea"/>
              <a:cs typeface="+mn-cs"/>
            </a:endParaRPr>
          </a:p>
        </p:txBody>
      </p:sp>
      <p:sp>
        <p:nvSpPr>
          <p:cNvPr id="4" name="Date Placeholder 3">
            <a:extLst>
              <a:ext uri="{FF2B5EF4-FFF2-40B4-BE49-F238E27FC236}">
                <a16:creationId xmlns:a16="http://schemas.microsoft.com/office/drawing/2014/main" id="{B6E7C736-7764-4DA6-AEF2-848A8DD0428C}"/>
              </a:ext>
            </a:extLst>
          </p:cNvPr>
          <p:cNvSpPr>
            <a:spLocks noGrp="1"/>
          </p:cNvSpPr>
          <p:nvPr>
            <p:ph type="dt" sz="half" idx="10"/>
          </p:nvPr>
        </p:nvSpPr>
        <p:spPr>
          <a:xfrm>
            <a:off x="8218426" y="6446838"/>
            <a:ext cx="2584850" cy="365125"/>
          </a:xfrm>
        </p:spPr>
        <p:txBody>
          <a:bodyPr vert="horz" lIns="91440" tIns="45720" rIns="91440" bIns="45720" rtlCol="0" anchor="ctr">
            <a:normAutofit/>
          </a:bodyPr>
          <a:lstStyle/>
          <a:p>
            <a:pPr>
              <a:spcAft>
                <a:spcPts val="600"/>
              </a:spcAft>
            </a:pPr>
            <a:fld id="{8C57B247-0FE6-4158-8995-4238D6AEB4AA}" type="datetime1">
              <a:rPr lang="en-US" smtClean="0"/>
              <a:pPr>
                <a:spcAft>
                  <a:spcPts val="600"/>
                </a:spcAft>
              </a:pPr>
              <a:t>11/9/2022</a:t>
            </a:fld>
            <a:endParaRPr lang="en-US"/>
          </a:p>
        </p:txBody>
      </p:sp>
      <p:sp>
        <p:nvSpPr>
          <p:cNvPr id="2" name="Footer Placeholder 1">
            <a:extLst>
              <a:ext uri="{FF2B5EF4-FFF2-40B4-BE49-F238E27FC236}">
                <a16:creationId xmlns:a16="http://schemas.microsoft.com/office/drawing/2014/main" id="{4B405FD7-7249-418C-81A0-22605891937A}"/>
              </a:ext>
            </a:extLst>
          </p:cNvPr>
          <p:cNvSpPr>
            <a:spLocks noGrp="1"/>
          </p:cNvSpPr>
          <p:nvPr>
            <p:ph type="ftr" sz="quarter" idx="11"/>
          </p:nvPr>
        </p:nvSpPr>
        <p:spPr>
          <a:xfrm>
            <a:off x="643051" y="6446838"/>
            <a:ext cx="6818262" cy="365125"/>
          </a:xfrm>
        </p:spPr>
        <p:txBody>
          <a:bodyPr vert="horz" lIns="91440" tIns="45720" rIns="91440" bIns="45720" rtlCol="0" anchor="ctr">
            <a:normAutofit/>
          </a:bodyPr>
          <a:lstStyle/>
          <a:p>
            <a:pPr>
              <a:spcAft>
                <a:spcPts val="600"/>
              </a:spcAft>
            </a:pPr>
            <a:r>
              <a:rPr lang="en-US" kern="1200" cap="all" baseline="0">
                <a:latin typeface="+mn-lt"/>
                <a:ea typeface="+mn-ea"/>
                <a:cs typeface="+mn-cs"/>
              </a:rPr>
              <a:t>ONESOURCE STATUS CALL</a:t>
            </a:r>
          </a:p>
        </p:txBody>
      </p:sp>
    </p:spTree>
    <p:extLst>
      <p:ext uri="{BB962C8B-B14F-4D97-AF65-F5344CB8AC3E}">
        <p14:creationId xmlns:p14="http://schemas.microsoft.com/office/powerpoint/2010/main" val="2347029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6172243-94E1-ED1B-05B1-E2FDF76AE9F3}"/>
              </a:ext>
            </a:extLst>
          </p:cNvPr>
          <p:cNvSpPr/>
          <p:nvPr/>
        </p:nvSpPr>
        <p:spPr>
          <a:xfrm>
            <a:off x="7827466" y="1406191"/>
            <a:ext cx="2975810" cy="449179"/>
          </a:xfrm>
          <a:prstGeom prst="rect">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06F47F-E92A-FD66-944B-9520C37B512D}"/>
              </a:ext>
            </a:extLst>
          </p:cNvPr>
          <p:cNvSpPr/>
          <p:nvPr/>
        </p:nvSpPr>
        <p:spPr>
          <a:xfrm>
            <a:off x="4482262" y="1406191"/>
            <a:ext cx="2975810" cy="449179"/>
          </a:xfrm>
          <a:prstGeom prst="rect">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EB53B9B-4087-56E3-41B5-91A3572C6AB0}"/>
              </a:ext>
            </a:extLst>
          </p:cNvPr>
          <p:cNvSpPr/>
          <p:nvPr/>
        </p:nvSpPr>
        <p:spPr>
          <a:xfrm>
            <a:off x="1113422" y="1406191"/>
            <a:ext cx="2975810" cy="449179"/>
          </a:xfrm>
          <a:prstGeom prst="rect">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4B405FD7-7249-418C-81A0-22605891937A}"/>
              </a:ext>
            </a:extLst>
          </p:cNvPr>
          <p:cNvSpPr>
            <a:spLocks noGrp="1"/>
          </p:cNvSpPr>
          <p:nvPr>
            <p:ph type="ftr" sz="quarter" idx="11"/>
          </p:nvPr>
        </p:nvSpPr>
        <p:spPr>
          <a:xfrm>
            <a:off x="643051" y="6446838"/>
            <a:ext cx="6818262" cy="365125"/>
          </a:xfrm>
          <a:prstGeom prst="rect">
            <a:avLst/>
          </a:prstGeom>
        </p:spPr>
        <p:txBody>
          <a:bodyPr anchor="ctr">
            <a:normAutofit/>
          </a:bodyPr>
          <a:lstStyle/>
          <a:p>
            <a:r>
              <a:rPr lang="en-US">
                <a:ea typeface="+mn-lt"/>
                <a:cs typeface="+mn-lt"/>
              </a:rPr>
              <a:t>ONESOURCE STATUS CALL</a:t>
            </a:r>
          </a:p>
        </p:txBody>
      </p:sp>
      <p:sp>
        <p:nvSpPr>
          <p:cNvPr id="12" name="Title 11">
            <a:extLst>
              <a:ext uri="{FF2B5EF4-FFF2-40B4-BE49-F238E27FC236}">
                <a16:creationId xmlns:a16="http://schemas.microsoft.com/office/drawing/2014/main" id="{79D9D787-9669-4A1F-8CEF-8FFB16D50CBA}"/>
              </a:ext>
            </a:extLst>
          </p:cNvPr>
          <p:cNvSpPr>
            <a:spLocks noGrp="1"/>
          </p:cNvSpPr>
          <p:nvPr>
            <p:ph type="title"/>
          </p:nvPr>
        </p:nvSpPr>
        <p:spPr/>
        <p:txBody>
          <a:bodyPr/>
          <a:lstStyle/>
          <a:p>
            <a:endParaRPr lang="en-US"/>
          </a:p>
        </p:txBody>
      </p:sp>
      <p:sp>
        <p:nvSpPr>
          <p:cNvPr id="16" name="Title 4">
            <a:extLst>
              <a:ext uri="{FF2B5EF4-FFF2-40B4-BE49-F238E27FC236}">
                <a16:creationId xmlns:a16="http://schemas.microsoft.com/office/drawing/2014/main" id="{02263C21-3A4E-4A03-96AD-EDC6C24B6D29}"/>
              </a:ext>
            </a:extLst>
          </p:cNvPr>
          <p:cNvSpPr txBox="1">
            <a:spLocks/>
          </p:cNvSpPr>
          <p:nvPr/>
        </p:nvSpPr>
        <p:spPr>
          <a:xfrm>
            <a:off x="6096000" y="-1"/>
            <a:ext cx="6096000" cy="1296537"/>
          </a:xfrm>
          <a:prstGeom prst="rect">
            <a:avLst/>
          </a:prstGeom>
          <a:noFill/>
        </p:spPr>
        <p:txBody>
          <a:bodyPr vert="horz" lIns="684000" tIns="108000" rIns="91440" bIns="45720" rtlCol="0" anchor="ctr" anchorCtr="0">
            <a:normAutofit/>
          </a:bodyPr>
          <a:lstStyle>
            <a:lvl1pPr algn="l" defTabSz="914400" rtl="0" eaLnBrk="1" latinLnBrk="0" hangingPunct="1">
              <a:lnSpc>
                <a:spcPct val="90000"/>
              </a:lnSpc>
              <a:spcBef>
                <a:spcPct val="0"/>
              </a:spcBef>
              <a:buNone/>
              <a:defRPr sz="3600" kern="1200" spc="-50" baseline="0">
                <a:solidFill>
                  <a:schemeClr val="tx1">
                    <a:lumMod val="75000"/>
                    <a:lumOff val="25000"/>
                  </a:schemeClr>
                </a:solidFill>
                <a:latin typeface="+mj-lt"/>
                <a:ea typeface="+mj-ea"/>
                <a:cs typeface="+mj-cs"/>
              </a:defRPr>
            </a:lvl1pPr>
          </a:lstStyle>
          <a:p>
            <a:r>
              <a:rPr lang="en-US">
                <a:solidFill>
                  <a:schemeClr val="accent2"/>
                </a:solidFill>
                <a:latin typeface="Merriweather Sans" pitchFamily="2" charset="0"/>
              </a:rPr>
              <a:t>Monthly Payroll:</a:t>
            </a:r>
          </a:p>
          <a:p>
            <a:r>
              <a:rPr lang="en-US">
                <a:solidFill>
                  <a:schemeClr val="accent2"/>
                </a:solidFill>
                <a:latin typeface="Merriweather Sans" pitchFamily="2" charset="0"/>
              </a:rPr>
              <a:t>Internal Deadlines</a:t>
            </a:r>
          </a:p>
        </p:txBody>
      </p:sp>
      <p:sp>
        <p:nvSpPr>
          <p:cNvPr id="17" name="Arrow: Pentagon 16">
            <a:extLst>
              <a:ext uri="{FF2B5EF4-FFF2-40B4-BE49-F238E27FC236}">
                <a16:creationId xmlns:a16="http://schemas.microsoft.com/office/drawing/2014/main" id="{582FF1A3-0848-4043-A57D-33F97EA0B320}"/>
              </a:ext>
            </a:extLst>
          </p:cNvPr>
          <p:cNvSpPr/>
          <p:nvPr/>
        </p:nvSpPr>
        <p:spPr>
          <a:xfrm>
            <a:off x="0" y="230255"/>
            <a:ext cx="6369698" cy="836023"/>
          </a:xfrm>
          <a:prstGeom prst="homePlat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US" sz="3600">
                <a:solidFill>
                  <a:schemeClr val="bg1"/>
                </a:solidFill>
                <a:latin typeface="Merriweather Sans" pitchFamily="2" charset="0"/>
                <a:ea typeface="Tahoma"/>
                <a:cs typeface="Tahoma"/>
              </a:rPr>
              <a:t>Payroll Queries &amp; Timeline</a:t>
            </a:r>
            <a:endParaRPr lang="en-US">
              <a:solidFill>
                <a:schemeClr val="bg1"/>
              </a:solidFill>
              <a:latin typeface="Merriweather Sans" pitchFamily="2" charset="0"/>
            </a:endParaRPr>
          </a:p>
        </p:txBody>
      </p:sp>
      <p:sp>
        <p:nvSpPr>
          <p:cNvPr id="4" name="Date Placeholder 3">
            <a:extLst>
              <a:ext uri="{FF2B5EF4-FFF2-40B4-BE49-F238E27FC236}">
                <a16:creationId xmlns:a16="http://schemas.microsoft.com/office/drawing/2014/main" id="{B6E7C736-7764-4DA6-AEF2-848A8DD0428C}"/>
              </a:ext>
            </a:extLst>
          </p:cNvPr>
          <p:cNvSpPr>
            <a:spLocks noGrp="1"/>
          </p:cNvSpPr>
          <p:nvPr>
            <p:ph type="dt" sz="half" idx="10"/>
          </p:nvPr>
        </p:nvSpPr>
        <p:spPr/>
        <p:txBody>
          <a:bodyPr/>
          <a:lstStyle/>
          <a:p>
            <a:fld id="{8C57B247-0FE6-4158-8995-4238D6AEB4AA}" type="datetime1">
              <a:rPr lang="en-US" smtClean="0"/>
              <a:t>11/9/2022</a:t>
            </a:fld>
            <a:endParaRPr lang="en-US"/>
          </a:p>
        </p:txBody>
      </p:sp>
      <p:sp>
        <p:nvSpPr>
          <p:cNvPr id="10" name="Content Placeholder 2">
            <a:extLst>
              <a:ext uri="{FF2B5EF4-FFF2-40B4-BE49-F238E27FC236}">
                <a16:creationId xmlns:a16="http://schemas.microsoft.com/office/drawing/2014/main" id="{BE69C960-A6DD-BE0F-E7DB-69BD20E754E1}"/>
              </a:ext>
            </a:extLst>
          </p:cNvPr>
          <p:cNvSpPr txBox="1">
            <a:spLocks/>
          </p:cNvSpPr>
          <p:nvPr/>
        </p:nvSpPr>
        <p:spPr>
          <a:xfrm>
            <a:off x="1275053" y="1488279"/>
            <a:ext cx="2778043" cy="4016665"/>
          </a:xfrm>
          <a:prstGeom prst="rect">
            <a:avLst/>
          </a:prstGeom>
        </p:spPr>
        <p:txBody>
          <a:bodyPr vert="horz" lIns="0" tIns="45720" rIns="0" bIns="45720" rtlCol="0" anchor="t">
            <a:normAutofit fontScale="92500" lnSpcReduction="10000"/>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b="1">
                <a:solidFill>
                  <a:schemeClr val="bg1"/>
                </a:solidFill>
              </a:rPr>
              <a:t>Day 1 – Calc Day </a:t>
            </a:r>
            <a:endParaRPr lang="en-US">
              <a:solidFill>
                <a:schemeClr val="bg1"/>
              </a:solidFill>
            </a:endParaRPr>
          </a:p>
          <a:p>
            <a:pPr marL="0" indent="0">
              <a:buNone/>
            </a:pPr>
            <a:r>
              <a:rPr lang="en-US" b="1">
                <a:solidFill>
                  <a:schemeClr val="bg1"/>
                </a:solidFill>
                <a:highlight>
                  <a:srgbClr val="808080"/>
                </a:highlight>
              </a:rPr>
              <a:t> 9:00 a.m. </a:t>
            </a:r>
            <a:endParaRPr lang="en-US" b="1">
              <a:solidFill>
                <a:schemeClr val="bg1"/>
              </a:solidFill>
              <a:highlight>
                <a:srgbClr val="808080"/>
              </a:highlight>
              <a:cs typeface="Calibri"/>
            </a:endParaRPr>
          </a:p>
          <a:p>
            <a:r>
              <a:rPr lang="en-US">
                <a:solidFill>
                  <a:schemeClr val="tx2"/>
                </a:solidFill>
              </a:rPr>
              <a:t>Pay sheet creation</a:t>
            </a:r>
            <a:endParaRPr lang="en-US">
              <a:solidFill>
                <a:schemeClr val="tx2"/>
              </a:solidFill>
              <a:cs typeface="Calibri"/>
            </a:endParaRPr>
          </a:p>
          <a:p>
            <a:r>
              <a:rPr lang="en-US">
                <a:solidFill>
                  <a:schemeClr val="tx2"/>
                </a:solidFill>
              </a:rPr>
              <a:t>Additional Pay Load </a:t>
            </a:r>
            <a:endParaRPr lang="en-US">
              <a:solidFill>
                <a:schemeClr val="tx2"/>
              </a:solidFill>
              <a:cs typeface="Calibri"/>
            </a:endParaRPr>
          </a:p>
          <a:p>
            <a:r>
              <a:rPr lang="en-US">
                <a:solidFill>
                  <a:schemeClr val="tx2"/>
                </a:solidFill>
              </a:rPr>
              <a:t>Retro pay loaded </a:t>
            </a:r>
            <a:endParaRPr lang="en-US">
              <a:solidFill>
                <a:schemeClr val="tx2"/>
              </a:solidFill>
              <a:cs typeface="Calibri"/>
            </a:endParaRPr>
          </a:p>
          <a:p>
            <a:r>
              <a:rPr lang="en-US">
                <a:solidFill>
                  <a:schemeClr val="tx2"/>
                </a:solidFill>
              </a:rPr>
              <a:t>Initial Automated Adjustments load </a:t>
            </a:r>
            <a:endParaRPr lang="en-US">
              <a:solidFill>
                <a:schemeClr val="tx2"/>
              </a:solidFill>
              <a:cs typeface="Calibri"/>
            </a:endParaRPr>
          </a:p>
          <a:p>
            <a:pPr marL="0" indent="0">
              <a:buNone/>
            </a:pPr>
            <a:r>
              <a:rPr lang="en-US" b="1">
                <a:solidFill>
                  <a:schemeClr val="bg1"/>
                </a:solidFill>
                <a:highlight>
                  <a:srgbClr val="808080"/>
                </a:highlight>
              </a:rPr>
              <a:t> 12:00 p.m. </a:t>
            </a:r>
            <a:endParaRPr lang="en-US" b="1">
              <a:solidFill>
                <a:schemeClr val="bg1"/>
              </a:solidFill>
              <a:highlight>
                <a:srgbClr val="808080"/>
              </a:highlight>
              <a:cs typeface="Calibri"/>
            </a:endParaRPr>
          </a:p>
          <a:p>
            <a:r>
              <a:rPr lang="en-US">
                <a:solidFill>
                  <a:schemeClr val="tx2"/>
                </a:solidFill>
              </a:rPr>
              <a:t>Institution initial review (target)* </a:t>
            </a:r>
            <a:endParaRPr lang="en-US">
              <a:solidFill>
                <a:schemeClr val="tx2"/>
              </a:solidFill>
              <a:cs typeface="Calibri"/>
            </a:endParaRPr>
          </a:p>
          <a:p>
            <a:endParaRPr lang="en-US">
              <a:solidFill>
                <a:schemeClr val="tx2"/>
              </a:solidFill>
            </a:endParaRPr>
          </a:p>
        </p:txBody>
      </p:sp>
      <p:sp>
        <p:nvSpPr>
          <p:cNvPr id="11" name="Content Placeholder 2">
            <a:extLst>
              <a:ext uri="{FF2B5EF4-FFF2-40B4-BE49-F238E27FC236}">
                <a16:creationId xmlns:a16="http://schemas.microsoft.com/office/drawing/2014/main" id="{52543143-26BA-7F47-6FB8-2B68F837D0C9}"/>
              </a:ext>
            </a:extLst>
          </p:cNvPr>
          <p:cNvSpPr txBox="1">
            <a:spLocks/>
          </p:cNvSpPr>
          <p:nvPr/>
        </p:nvSpPr>
        <p:spPr>
          <a:xfrm>
            <a:off x="4550809" y="1498790"/>
            <a:ext cx="2778043" cy="4860757"/>
          </a:xfrm>
          <a:prstGeom prst="rect">
            <a:avLst/>
          </a:prstGeom>
        </p:spPr>
        <p:txBody>
          <a:bodyPr vert="horz" lIns="91440" tIns="45720" rIns="91440" bIns="45720" rtlCol="0" anchor="t">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100" b="1">
                <a:solidFill>
                  <a:schemeClr val="bg1"/>
                </a:solidFill>
              </a:rPr>
              <a:t>Day 2 – Adjustment Day </a:t>
            </a:r>
            <a:endParaRPr lang="en-US" sz="2100">
              <a:solidFill>
                <a:schemeClr val="bg1"/>
              </a:solidFill>
            </a:endParaRPr>
          </a:p>
          <a:p>
            <a:pPr marL="0" indent="0">
              <a:buNone/>
            </a:pPr>
            <a:r>
              <a:rPr lang="en-US" sz="2100" b="1">
                <a:solidFill>
                  <a:schemeClr val="bg1"/>
                </a:solidFill>
                <a:highlight>
                  <a:srgbClr val="808080"/>
                </a:highlight>
              </a:rPr>
              <a:t> 9:00 a.m. </a:t>
            </a:r>
            <a:endParaRPr lang="en-US" sz="2100" b="1">
              <a:solidFill>
                <a:schemeClr val="bg1"/>
              </a:solidFill>
              <a:highlight>
                <a:srgbClr val="808080"/>
              </a:highlight>
              <a:cs typeface="Calibri"/>
            </a:endParaRPr>
          </a:p>
          <a:p>
            <a:r>
              <a:rPr lang="en-US" sz="2000">
                <a:solidFill>
                  <a:schemeClr val="tx2"/>
                </a:solidFill>
              </a:rPr>
              <a:t>Absence calendar closes </a:t>
            </a:r>
            <a:endParaRPr lang="en-US" sz="2000">
              <a:solidFill>
                <a:schemeClr val="tx2"/>
              </a:solidFill>
              <a:cs typeface="Calibri"/>
            </a:endParaRPr>
          </a:p>
          <a:p>
            <a:pPr marL="0" indent="0">
              <a:buNone/>
            </a:pPr>
            <a:r>
              <a:rPr lang="en-US" sz="2100" b="1">
                <a:solidFill>
                  <a:schemeClr val="bg1"/>
                </a:solidFill>
                <a:highlight>
                  <a:srgbClr val="808080"/>
                </a:highlight>
              </a:rPr>
              <a:t> 11:00 a.m. </a:t>
            </a:r>
            <a:endParaRPr lang="en-US" sz="2100" b="1">
              <a:solidFill>
                <a:schemeClr val="bg1"/>
              </a:solidFill>
              <a:highlight>
                <a:srgbClr val="808080"/>
              </a:highlight>
              <a:cs typeface="Calibri"/>
            </a:endParaRPr>
          </a:p>
          <a:p>
            <a:r>
              <a:rPr lang="en-US" sz="2000">
                <a:solidFill>
                  <a:schemeClr val="tx2"/>
                </a:solidFill>
              </a:rPr>
              <a:t>Initial Time and Labor load </a:t>
            </a:r>
            <a:endParaRPr lang="en-US" sz="2000">
              <a:solidFill>
                <a:schemeClr val="tx2"/>
              </a:solidFill>
              <a:cs typeface="Calibri"/>
            </a:endParaRPr>
          </a:p>
          <a:p>
            <a:r>
              <a:rPr lang="en-US" sz="2000">
                <a:solidFill>
                  <a:schemeClr val="tx2"/>
                </a:solidFill>
              </a:rPr>
              <a:t>Initial manual adjustments due </a:t>
            </a:r>
            <a:endParaRPr lang="en-US" sz="2000">
              <a:solidFill>
                <a:schemeClr val="tx2"/>
              </a:solidFill>
              <a:cs typeface="Calibri"/>
            </a:endParaRPr>
          </a:p>
          <a:p>
            <a:r>
              <a:rPr lang="en-US" sz="2000">
                <a:solidFill>
                  <a:schemeClr val="tx2"/>
                </a:solidFill>
              </a:rPr>
              <a:t>Automated Adjustment load #2 </a:t>
            </a:r>
            <a:endParaRPr lang="en-US" sz="2000">
              <a:solidFill>
                <a:schemeClr val="tx2"/>
              </a:solidFill>
              <a:cs typeface="Calibri"/>
            </a:endParaRPr>
          </a:p>
          <a:p>
            <a:pPr marL="0" indent="0">
              <a:buNone/>
            </a:pPr>
            <a:r>
              <a:rPr lang="en-US" sz="2100" b="1">
                <a:solidFill>
                  <a:schemeClr val="bg1"/>
                </a:solidFill>
                <a:highlight>
                  <a:srgbClr val="808080"/>
                </a:highlight>
              </a:rPr>
              <a:t> 5:00 p.m. </a:t>
            </a:r>
            <a:endParaRPr lang="en-US" sz="2100" b="1">
              <a:solidFill>
                <a:schemeClr val="bg1"/>
              </a:solidFill>
              <a:highlight>
                <a:srgbClr val="808080"/>
              </a:highlight>
              <a:cs typeface="Calibri"/>
            </a:endParaRPr>
          </a:p>
          <a:p>
            <a:r>
              <a:rPr lang="en-US" sz="2000">
                <a:solidFill>
                  <a:schemeClr val="tx2"/>
                </a:solidFill>
              </a:rPr>
              <a:t>HR Lock </a:t>
            </a:r>
            <a:endParaRPr lang="en-US" sz="2000">
              <a:solidFill>
                <a:schemeClr val="tx2"/>
              </a:solidFill>
              <a:cs typeface="Calibri"/>
            </a:endParaRPr>
          </a:p>
        </p:txBody>
      </p:sp>
      <p:sp>
        <p:nvSpPr>
          <p:cNvPr id="13" name="Content Placeholder 2">
            <a:extLst>
              <a:ext uri="{FF2B5EF4-FFF2-40B4-BE49-F238E27FC236}">
                <a16:creationId xmlns:a16="http://schemas.microsoft.com/office/drawing/2014/main" id="{1CBE2CB0-9FB5-5A48-B991-62A149B4C348}"/>
              </a:ext>
            </a:extLst>
          </p:cNvPr>
          <p:cNvSpPr txBox="1">
            <a:spLocks/>
          </p:cNvSpPr>
          <p:nvPr/>
        </p:nvSpPr>
        <p:spPr>
          <a:xfrm>
            <a:off x="7961408" y="1464770"/>
            <a:ext cx="2778043" cy="4518144"/>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1900" b="1">
                <a:solidFill>
                  <a:schemeClr val="bg1"/>
                </a:solidFill>
              </a:rPr>
              <a:t>Day 3 – Confirm Day </a:t>
            </a:r>
            <a:endParaRPr lang="en-US" sz="1900">
              <a:solidFill>
                <a:schemeClr val="bg1"/>
              </a:solidFill>
            </a:endParaRPr>
          </a:p>
          <a:p>
            <a:pPr marL="0" indent="0">
              <a:buNone/>
            </a:pPr>
            <a:r>
              <a:rPr lang="en-US" sz="1900" b="1">
                <a:solidFill>
                  <a:schemeClr val="bg1"/>
                </a:solidFill>
                <a:highlight>
                  <a:srgbClr val="808080"/>
                </a:highlight>
              </a:rPr>
              <a:t> 9:00 a.m. </a:t>
            </a:r>
            <a:endParaRPr lang="en-US" sz="1900" b="1">
              <a:solidFill>
                <a:schemeClr val="bg1"/>
              </a:solidFill>
              <a:highlight>
                <a:srgbClr val="808080"/>
              </a:highlight>
              <a:cs typeface="Calibri"/>
            </a:endParaRPr>
          </a:p>
          <a:p>
            <a:r>
              <a:rPr lang="en-US">
                <a:solidFill>
                  <a:schemeClr val="tx2"/>
                </a:solidFill>
              </a:rPr>
              <a:t>Final Time and Labor load </a:t>
            </a:r>
            <a:endParaRPr lang="en-US">
              <a:solidFill>
                <a:schemeClr val="tx2"/>
              </a:solidFill>
              <a:cs typeface="Calibri"/>
            </a:endParaRPr>
          </a:p>
          <a:p>
            <a:r>
              <a:rPr lang="en-US">
                <a:solidFill>
                  <a:schemeClr val="tx2"/>
                </a:solidFill>
              </a:rPr>
              <a:t>Final Automated Adjustment load </a:t>
            </a:r>
            <a:endParaRPr lang="en-US">
              <a:solidFill>
                <a:schemeClr val="tx2"/>
              </a:solidFill>
              <a:cs typeface="Calibri"/>
            </a:endParaRPr>
          </a:p>
          <a:p>
            <a:pPr marL="0" indent="0">
              <a:buNone/>
            </a:pPr>
            <a:r>
              <a:rPr lang="en-US" sz="1900" b="1">
                <a:solidFill>
                  <a:schemeClr val="bg1"/>
                </a:solidFill>
                <a:highlight>
                  <a:srgbClr val="808080"/>
                </a:highlight>
              </a:rPr>
              <a:t> 11:00 a.m. </a:t>
            </a:r>
            <a:endParaRPr lang="en-US" sz="1900" b="1">
              <a:solidFill>
                <a:schemeClr val="bg1"/>
              </a:solidFill>
              <a:highlight>
                <a:srgbClr val="808080"/>
              </a:highlight>
              <a:cs typeface="Calibri"/>
            </a:endParaRPr>
          </a:p>
          <a:p>
            <a:r>
              <a:rPr lang="en-US">
                <a:solidFill>
                  <a:schemeClr val="tx2"/>
                </a:solidFill>
              </a:rPr>
              <a:t>Final manual adjustments due </a:t>
            </a:r>
            <a:endParaRPr lang="en-US">
              <a:solidFill>
                <a:schemeClr val="tx2"/>
              </a:solidFill>
              <a:cs typeface="Calibri"/>
            </a:endParaRPr>
          </a:p>
          <a:p>
            <a:pPr marL="0" indent="0">
              <a:buNone/>
            </a:pPr>
            <a:r>
              <a:rPr lang="en-US" sz="1900" b="1">
                <a:solidFill>
                  <a:schemeClr val="bg1"/>
                </a:solidFill>
                <a:highlight>
                  <a:srgbClr val="808080"/>
                </a:highlight>
              </a:rPr>
              <a:t> 2:00 p.m. </a:t>
            </a:r>
            <a:endParaRPr lang="en-US" sz="1900" b="1">
              <a:solidFill>
                <a:schemeClr val="bg1"/>
              </a:solidFill>
              <a:highlight>
                <a:srgbClr val="808080"/>
              </a:highlight>
              <a:cs typeface="Calibri"/>
            </a:endParaRPr>
          </a:p>
          <a:p>
            <a:r>
              <a:rPr lang="en-US">
                <a:solidFill>
                  <a:schemeClr val="tx2"/>
                </a:solidFill>
              </a:rPr>
              <a:t>Confirm payroll (hard deadline) </a:t>
            </a:r>
            <a:endParaRPr lang="en-US">
              <a:solidFill>
                <a:schemeClr val="tx2"/>
              </a:solidFill>
              <a:cs typeface="Calibri"/>
            </a:endParaRPr>
          </a:p>
        </p:txBody>
      </p:sp>
      <p:sp>
        <p:nvSpPr>
          <p:cNvPr id="3" name="Rectangle 2">
            <a:extLst>
              <a:ext uri="{FF2B5EF4-FFF2-40B4-BE49-F238E27FC236}">
                <a16:creationId xmlns:a16="http://schemas.microsoft.com/office/drawing/2014/main" id="{1396DFD0-9FF1-1F00-075C-4B499B7B7B3E}"/>
              </a:ext>
            </a:extLst>
          </p:cNvPr>
          <p:cNvSpPr/>
          <p:nvPr/>
        </p:nvSpPr>
        <p:spPr>
          <a:xfrm>
            <a:off x="1114926" y="1407695"/>
            <a:ext cx="2975811" cy="48607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E857F6C-0216-4A16-A2CF-1672AC176F9B}"/>
              </a:ext>
            </a:extLst>
          </p:cNvPr>
          <p:cNvSpPr/>
          <p:nvPr/>
        </p:nvSpPr>
        <p:spPr>
          <a:xfrm>
            <a:off x="4483767" y="1407694"/>
            <a:ext cx="2975811" cy="48607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DB64E3-BCA7-012D-48C7-8BADF025BD79}"/>
              </a:ext>
            </a:extLst>
          </p:cNvPr>
          <p:cNvSpPr/>
          <p:nvPr/>
        </p:nvSpPr>
        <p:spPr>
          <a:xfrm>
            <a:off x="7836567" y="1407694"/>
            <a:ext cx="2975811" cy="48607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844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B405FD7-7249-418C-81A0-22605891937A}"/>
              </a:ext>
            </a:extLst>
          </p:cNvPr>
          <p:cNvSpPr>
            <a:spLocks noGrp="1"/>
          </p:cNvSpPr>
          <p:nvPr>
            <p:ph type="ftr" sz="quarter" idx="11"/>
          </p:nvPr>
        </p:nvSpPr>
        <p:spPr>
          <a:xfrm>
            <a:off x="643051" y="6446838"/>
            <a:ext cx="6818262" cy="365125"/>
          </a:xfrm>
          <a:prstGeom prst="rect">
            <a:avLst/>
          </a:prstGeom>
        </p:spPr>
        <p:txBody>
          <a:bodyPr anchor="ctr">
            <a:normAutofit/>
          </a:bodyPr>
          <a:lstStyle/>
          <a:p>
            <a:r>
              <a:rPr lang="en-US">
                <a:ea typeface="+mn-lt"/>
                <a:cs typeface="+mn-lt"/>
              </a:rPr>
              <a:t>ONESOURCE STATUS CALL</a:t>
            </a:r>
          </a:p>
        </p:txBody>
      </p:sp>
      <p:sp>
        <p:nvSpPr>
          <p:cNvPr id="12" name="Title 11">
            <a:extLst>
              <a:ext uri="{FF2B5EF4-FFF2-40B4-BE49-F238E27FC236}">
                <a16:creationId xmlns:a16="http://schemas.microsoft.com/office/drawing/2014/main" id="{79D9D787-9669-4A1F-8CEF-8FFB16D50CBA}"/>
              </a:ext>
            </a:extLst>
          </p:cNvPr>
          <p:cNvSpPr>
            <a:spLocks noGrp="1"/>
          </p:cNvSpPr>
          <p:nvPr>
            <p:ph type="title"/>
          </p:nvPr>
        </p:nvSpPr>
        <p:spPr/>
        <p:txBody>
          <a:bodyPr/>
          <a:lstStyle/>
          <a:p>
            <a:endParaRPr lang="en-US"/>
          </a:p>
        </p:txBody>
      </p:sp>
      <p:sp>
        <p:nvSpPr>
          <p:cNvPr id="16" name="Title 4">
            <a:extLst>
              <a:ext uri="{FF2B5EF4-FFF2-40B4-BE49-F238E27FC236}">
                <a16:creationId xmlns:a16="http://schemas.microsoft.com/office/drawing/2014/main" id="{02263C21-3A4E-4A03-96AD-EDC6C24B6D29}"/>
              </a:ext>
            </a:extLst>
          </p:cNvPr>
          <p:cNvSpPr txBox="1">
            <a:spLocks/>
          </p:cNvSpPr>
          <p:nvPr/>
        </p:nvSpPr>
        <p:spPr>
          <a:xfrm>
            <a:off x="6096000" y="-1"/>
            <a:ext cx="6096000" cy="1296537"/>
          </a:xfrm>
          <a:prstGeom prst="rect">
            <a:avLst/>
          </a:prstGeom>
          <a:noFill/>
        </p:spPr>
        <p:txBody>
          <a:bodyPr vert="horz" lIns="684000" tIns="108000" rIns="91440" bIns="45720" rtlCol="0" anchor="ctr" anchorCtr="0">
            <a:normAutofit/>
          </a:bodyPr>
          <a:lstStyle>
            <a:lvl1pPr algn="l" defTabSz="914400" rtl="0" eaLnBrk="1" latinLnBrk="0" hangingPunct="1">
              <a:lnSpc>
                <a:spcPct val="90000"/>
              </a:lnSpc>
              <a:spcBef>
                <a:spcPct val="0"/>
              </a:spcBef>
              <a:buNone/>
              <a:defRPr sz="3600" kern="1200" spc="-50" baseline="0">
                <a:solidFill>
                  <a:schemeClr val="tx1">
                    <a:lumMod val="75000"/>
                    <a:lumOff val="25000"/>
                  </a:schemeClr>
                </a:solidFill>
                <a:latin typeface="+mj-lt"/>
                <a:ea typeface="+mj-ea"/>
                <a:cs typeface="+mj-cs"/>
              </a:defRPr>
            </a:lvl1pPr>
          </a:lstStyle>
          <a:p>
            <a:r>
              <a:rPr lang="en-US">
                <a:solidFill>
                  <a:schemeClr val="accent2"/>
                </a:solidFill>
                <a:latin typeface="Merriweather Sans" pitchFamily="2" charset="0"/>
              </a:rPr>
              <a:t>Pre-Payroll Processing</a:t>
            </a:r>
          </a:p>
        </p:txBody>
      </p:sp>
      <p:sp>
        <p:nvSpPr>
          <p:cNvPr id="17" name="Arrow: Pentagon 16">
            <a:extLst>
              <a:ext uri="{FF2B5EF4-FFF2-40B4-BE49-F238E27FC236}">
                <a16:creationId xmlns:a16="http://schemas.microsoft.com/office/drawing/2014/main" id="{582FF1A3-0848-4043-A57D-33F97EA0B320}"/>
              </a:ext>
            </a:extLst>
          </p:cNvPr>
          <p:cNvSpPr/>
          <p:nvPr/>
        </p:nvSpPr>
        <p:spPr>
          <a:xfrm>
            <a:off x="0" y="230255"/>
            <a:ext cx="6369698" cy="836023"/>
          </a:xfrm>
          <a:prstGeom prst="homePlat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US" sz="3600">
                <a:solidFill>
                  <a:schemeClr val="bg1"/>
                </a:solidFill>
                <a:latin typeface="Merriweather Sans" pitchFamily="2" charset="0"/>
                <a:ea typeface="Tahoma"/>
                <a:cs typeface="Tahoma"/>
              </a:rPr>
              <a:t>Payroll Queries &amp; Timeline</a:t>
            </a:r>
            <a:endParaRPr lang="en-US">
              <a:solidFill>
                <a:schemeClr val="bg1"/>
              </a:solidFill>
              <a:latin typeface="Merriweather Sans" pitchFamily="2" charset="0"/>
            </a:endParaRPr>
          </a:p>
        </p:txBody>
      </p:sp>
      <p:sp>
        <p:nvSpPr>
          <p:cNvPr id="21" name="Content Placeholder 5">
            <a:extLst>
              <a:ext uri="{FF2B5EF4-FFF2-40B4-BE49-F238E27FC236}">
                <a16:creationId xmlns:a16="http://schemas.microsoft.com/office/drawing/2014/main" id="{578D43DE-E2AA-4DFB-9263-F6BFBF075B59}"/>
              </a:ext>
            </a:extLst>
          </p:cNvPr>
          <p:cNvSpPr>
            <a:spLocks noGrp="1"/>
          </p:cNvSpPr>
          <p:nvPr>
            <p:ph sz="half" idx="1"/>
          </p:nvPr>
        </p:nvSpPr>
        <p:spPr>
          <a:xfrm>
            <a:off x="641715" y="2089849"/>
            <a:ext cx="10905457" cy="3875521"/>
          </a:xfrm>
        </p:spPr>
        <p:txBody>
          <a:bodyPr numCol="1" spcCol="540000">
            <a:normAutofit/>
          </a:bodyPr>
          <a:lstStyle/>
          <a:p>
            <a:pPr marL="285750" indent="-285750">
              <a:spcBef>
                <a:spcPts val="0"/>
              </a:spcBef>
              <a:spcAft>
                <a:spcPts val="1800"/>
              </a:spcAft>
              <a:buFont typeface="Wingdings" panose="05000000000000000000" pitchFamily="2" charset="2"/>
              <a:buChar char="Ø"/>
            </a:pPr>
            <a:r>
              <a:rPr lang="en-US" sz="2800">
                <a:solidFill>
                  <a:schemeClr val="tx2"/>
                </a:solidFill>
              </a:rPr>
              <a:t>These queries can be run between the first of the month until the first day of Payroll processing.</a:t>
            </a:r>
          </a:p>
          <a:p>
            <a:pPr marL="285750" indent="-285750">
              <a:spcBef>
                <a:spcPts val="0"/>
              </a:spcBef>
              <a:spcAft>
                <a:spcPts val="1800"/>
              </a:spcAft>
              <a:buFont typeface="Wingdings" panose="05000000000000000000" pitchFamily="2" charset="2"/>
              <a:buChar char="Ø"/>
            </a:pPr>
            <a:r>
              <a:rPr lang="en-US" sz="2800">
                <a:solidFill>
                  <a:schemeClr val="tx2"/>
                </a:solidFill>
              </a:rPr>
              <a:t>Pre-Payroll queries largely show how Job Data/Payroll Data is set up, but it doesn’t show what is on the actual check.</a:t>
            </a:r>
          </a:p>
          <a:p>
            <a:pPr marL="285750" indent="-285750">
              <a:spcBef>
                <a:spcPts val="0"/>
              </a:spcBef>
              <a:spcAft>
                <a:spcPts val="1800"/>
              </a:spcAft>
              <a:buFont typeface="Wingdings" panose="05000000000000000000" pitchFamily="2" charset="2"/>
              <a:buChar char="Ø"/>
            </a:pPr>
            <a:r>
              <a:rPr lang="en-US" sz="2800">
                <a:solidFill>
                  <a:schemeClr val="tx2"/>
                </a:solidFill>
              </a:rPr>
              <a:t>Best practice will be to verify queries both prior to payroll processing and during payroll processing.</a:t>
            </a:r>
          </a:p>
        </p:txBody>
      </p:sp>
      <p:sp>
        <p:nvSpPr>
          <p:cNvPr id="4" name="Date Placeholder 3">
            <a:extLst>
              <a:ext uri="{FF2B5EF4-FFF2-40B4-BE49-F238E27FC236}">
                <a16:creationId xmlns:a16="http://schemas.microsoft.com/office/drawing/2014/main" id="{B6E7C736-7764-4DA6-AEF2-848A8DD0428C}"/>
              </a:ext>
            </a:extLst>
          </p:cNvPr>
          <p:cNvSpPr>
            <a:spLocks noGrp="1"/>
          </p:cNvSpPr>
          <p:nvPr>
            <p:ph type="dt" sz="half" idx="10"/>
          </p:nvPr>
        </p:nvSpPr>
        <p:spPr/>
        <p:txBody>
          <a:bodyPr/>
          <a:lstStyle/>
          <a:p>
            <a:fld id="{8C57B247-0FE6-4158-8995-4238D6AEB4AA}" type="datetime1">
              <a:rPr lang="en-US" smtClean="0"/>
              <a:t>11/9/2022</a:t>
            </a:fld>
            <a:endParaRPr lang="en-US"/>
          </a:p>
        </p:txBody>
      </p:sp>
    </p:spTree>
    <p:extLst>
      <p:ext uri="{BB962C8B-B14F-4D97-AF65-F5344CB8AC3E}">
        <p14:creationId xmlns:p14="http://schemas.microsoft.com/office/powerpoint/2010/main" val="2953166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B405FD7-7249-418C-81A0-22605891937A}"/>
              </a:ext>
            </a:extLst>
          </p:cNvPr>
          <p:cNvSpPr>
            <a:spLocks noGrp="1"/>
          </p:cNvSpPr>
          <p:nvPr>
            <p:ph type="ftr" sz="quarter" idx="11"/>
          </p:nvPr>
        </p:nvSpPr>
        <p:spPr>
          <a:xfrm>
            <a:off x="643051" y="6446838"/>
            <a:ext cx="6818262" cy="365125"/>
          </a:xfrm>
          <a:prstGeom prst="rect">
            <a:avLst/>
          </a:prstGeom>
        </p:spPr>
        <p:txBody>
          <a:bodyPr anchor="ctr">
            <a:normAutofit/>
          </a:bodyPr>
          <a:lstStyle/>
          <a:p>
            <a:r>
              <a:rPr lang="en-US">
                <a:ea typeface="+mn-lt"/>
                <a:cs typeface="+mn-lt"/>
              </a:rPr>
              <a:t>ONESOURCE STATUS CALL</a:t>
            </a:r>
          </a:p>
        </p:txBody>
      </p:sp>
      <p:sp>
        <p:nvSpPr>
          <p:cNvPr id="12" name="Title 11">
            <a:extLst>
              <a:ext uri="{FF2B5EF4-FFF2-40B4-BE49-F238E27FC236}">
                <a16:creationId xmlns:a16="http://schemas.microsoft.com/office/drawing/2014/main" id="{79D9D787-9669-4A1F-8CEF-8FFB16D50CBA}"/>
              </a:ext>
            </a:extLst>
          </p:cNvPr>
          <p:cNvSpPr>
            <a:spLocks noGrp="1"/>
          </p:cNvSpPr>
          <p:nvPr>
            <p:ph type="title"/>
          </p:nvPr>
        </p:nvSpPr>
        <p:spPr/>
        <p:txBody>
          <a:bodyPr/>
          <a:lstStyle/>
          <a:p>
            <a:endParaRPr lang="en-US"/>
          </a:p>
        </p:txBody>
      </p:sp>
      <p:sp>
        <p:nvSpPr>
          <p:cNvPr id="16" name="Title 4">
            <a:extLst>
              <a:ext uri="{FF2B5EF4-FFF2-40B4-BE49-F238E27FC236}">
                <a16:creationId xmlns:a16="http://schemas.microsoft.com/office/drawing/2014/main" id="{02263C21-3A4E-4A03-96AD-EDC6C24B6D29}"/>
              </a:ext>
            </a:extLst>
          </p:cNvPr>
          <p:cNvSpPr txBox="1">
            <a:spLocks/>
          </p:cNvSpPr>
          <p:nvPr/>
        </p:nvSpPr>
        <p:spPr>
          <a:xfrm>
            <a:off x="6096000" y="-1"/>
            <a:ext cx="6096000" cy="1296537"/>
          </a:xfrm>
          <a:prstGeom prst="rect">
            <a:avLst/>
          </a:prstGeom>
          <a:noFill/>
        </p:spPr>
        <p:txBody>
          <a:bodyPr vert="horz" lIns="684000" tIns="108000" rIns="91440" bIns="45720" rtlCol="0" anchor="ctr" anchorCtr="0">
            <a:normAutofit/>
          </a:bodyPr>
          <a:lstStyle>
            <a:lvl1pPr algn="l" defTabSz="914400" rtl="0" eaLnBrk="1" latinLnBrk="0" hangingPunct="1">
              <a:lnSpc>
                <a:spcPct val="90000"/>
              </a:lnSpc>
              <a:spcBef>
                <a:spcPct val="0"/>
              </a:spcBef>
              <a:buNone/>
              <a:defRPr sz="3600" kern="1200" spc="-50" baseline="0">
                <a:solidFill>
                  <a:schemeClr val="tx1">
                    <a:lumMod val="75000"/>
                    <a:lumOff val="25000"/>
                  </a:schemeClr>
                </a:solidFill>
                <a:latin typeface="+mj-lt"/>
                <a:ea typeface="+mj-ea"/>
                <a:cs typeface="+mj-cs"/>
              </a:defRPr>
            </a:lvl1pPr>
          </a:lstStyle>
          <a:p>
            <a:r>
              <a:rPr lang="en-US">
                <a:solidFill>
                  <a:schemeClr val="accent2"/>
                </a:solidFill>
                <a:latin typeface="Merriweather Sans" pitchFamily="2" charset="0"/>
              </a:rPr>
              <a:t>Pre-Payroll Processing</a:t>
            </a:r>
          </a:p>
        </p:txBody>
      </p:sp>
      <p:sp>
        <p:nvSpPr>
          <p:cNvPr id="17" name="Arrow: Pentagon 16">
            <a:extLst>
              <a:ext uri="{FF2B5EF4-FFF2-40B4-BE49-F238E27FC236}">
                <a16:creationId xmlns:a16="http://schemas.microsoft.com/office/drawing/2014/main" id="{582FF1A3-0848-4043-A57D-33F97EA0B320}"/>
              </a:ext>
            </a:extLst>
          </p:cNvPr>
          <p:cNvSpPr/>
          <p:nvPr/>
        </p:nvSpPr>
        <p:spPr>
          <a:xfrm>
            <a:off x="0" y="230255"/>
            <a:ext cx="6369698" cy="836023"/>
          </a:xfrm>
          <a:prstGeom prst="homePlat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US" sz="3600">
                <a:solidFill>
                  <a:schemeClr val="bg1"/>
                </a:solidFill>
                <a:latin typeface="Merriweather Sans" pitchFamily="2" charset="0"/>
                <a:ea typeface="Tahoma"/>
                <a:cs typeface="Tahoma"/>
              </a:rPr>
              <a:t>Payroll Queries &amp; Timeline</a:t>
            </a:r>
            <a:endParaRPr lang="en-US">
              <a:solidFill>
                <a:schemeClr val="bg1"/>
              </a:solidFill>
              <a:latin typeface="Merriweather Sans" pitchFamily="2" charset="0"/>
            </a:endParaRPr>
          </a:p>
        </p:txBody>
      </p:sp>
      <p:sp>
        <p:nvSpPr>
          <p:cNvPr id="4" name="Date Placeholder 3">
            <a:extLst>
              <a:ext uri="{FF2B5EF4-FFF2-40B4-BE49-F238E27FC236}">
                <a16:creationId xmlns:a16="http://schemas.microsoft.com/office/drawing/2014/main" id="{B6E7C736-7764-4DA6-AEF2-848A8DD0428C}"/>
              </a:ext>
            </a:extLst>
          </p:cNvPr>
          <p:cNvSpPr>
            <a:spLocks noGrp="1"/>
          </p:cNvSpPr>
          <p:nvPr>
            <p:ph type="dt" sz="half" idx="10"/>
          </p:nvPr>
        </p:nvSpPr>
        <p:spPr/>
        <p:txBody>
          <a:bodyPr/>
          <a:lstStyle/>
          <a:p>
            <a:fld id="{8C57B247-0FE6-4158-8995-4238D6AEB4AA}" type="datetime1">
              <a:rPr lang="en-US" smtClean="0"/>
              <a:t>11/9/2022</a:t>
            </a:fld>
            <a:endParaRPr lang="en-US"/>
          </a:p>
        </p:txBody>
      </p:sp>
      <p:sp>
        <p:nvSpPr>
          <p:cNvPr id="10" name="Content Placeholder 2">
            <a:extLst>
              <a:ext uri="{FF2B5EF4-FFF2-40B4-BE49-F238E27FC236}">
                <a16:creationId xmlns:a16="http://schemas.microsoft.com/office/drawing/2014/main" id="{06354CCA-F8A8-0067-F56C-D659DFC37C52}"/>
              </a:ext>
            </a:extLst>
          </p:cNvPr>
          <p:cNvSpPr txBox="1">
            <a:spLocks/>
          </p:cNvSpPr>
          <p:nvPr/>
        </p:nvSpPr>
        <p:spPr>
          <a:xfrm>
            <a:off x="687917" y="1459523"/>
            <a:ext cx="10816166" cy="4923692"/>
          </a:xfrm>
          <a:prstGeom prst="rect">
            <a:avLst/>
          </a:prstGeom>
        </p:spPr>
        <p:txBody>
          <a:bodyPr vert="horz" lIns="0" tIns="45720" rIns="0" bIns="45720" rtlCol="0">
            <a:norm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en-US">
                <a:solidFill>
                  <a:schemeClr val="tx2"/>
                </a:solidFill>
              </a:rPr>
              <a:t>Workforce Administration &gt; Compensation Query Group</a:t>
            </a:r>
          </a:p>
          <a:p>
            <a:pPr lvl="1">
              <a:buFont typeface="Wingdings" panose="05000000000000000000" pitchFamily="2" charset="2"/>
              <a:buChar char="Ø"/>
            </a:pPr>
            <a:r>
              <a:rPr lang="en-US" b="1" i="1">
                <a:solidFill>
                  <a:schemeClr val="tx1"/>
                </a:solidFill>
              </a:rPr>
              <a:t>Compensation Component Query – Summary</a:t>
            </a:r>
            <a:r>
              <a:rPr lang="en-US">
                <a:solidFill>
                  <a:schemeClr val="tx2"/>
                </a:solidFill>
              </a:rPr>
              <a:t>: Shows the employees comp rate with the supplements broken out</a:t>
            </a:r>
          </a:p>
          <a:p>
            <a:pPr>
              <a:buFont typeface="Wingdings" panose="05000000000000000000" pitchFamily="2" charset="2"/>
              <a:buChar char="Ø"/>
            </a:pPr>
            <a:r>
              <a:rPr lang="en-US">
                <a:solidFill>
                  <a:schemeClr val="tx2"/>
                </a:solidFill>
              </a:rPr>
              <a:t>Security and Workflow &gt; MSS Workflow Query Group</a:t>
            </a:r>
          </a:p>
          <a:p>
            <a:pPr lvl="1">
              <a:buFont typeface="Wingdings" panose="05000000000000000000" pitchFamily="2" charset="2"/>
              <a:buChar char="Ø"/>
            </a:pPr>
            <a:r>
              <a:rPr lang="en-US" b="1" i="1">
                <a:solidFill>
                  <a:schemeClr val="tx1"/>
                </a:solidFill>
              </a:rPr>
              <a:t>General MSS Transactions</a:t>
            </a:r>
            <a:r>
              <a:rPr lang="en-US">
                <a:solidFill>
                  <a:schemeClr val="tx2"/>
                </a:solidFill>
              </a:rPr>
              <a:t>: Shows MSS transactions that have been entered for an employee, as well as where the transaction is in the workflow</a:t>
            </a:r>
          </a:p>
          <a:p>
            <a:pPr>
              <a:buFont typeface="Wingdings" panose="05000000000000000000" pitchFamily="2" charset="2"/>
              <a:buChar char="Ø"/>
            </a:pPr>
            <a:r>
              <a:rPr lang="en-US">
                <a:solidFill>
                  <a:schemeClr val="tx2"/>
                </a:solidFill>
              </a:rPr>
              <a:t>Payroll &gt; Monthly Payroll Query Group</a:t>
            </a:r>
          </a:p>
          <a:p>
            <a:pPr lvl="1">
              <a:buFont typeface="Wingdings" panose="05000000000000000000" pitchFamily="2" charset="2"/>
              <a:buChar char="Ø"/>
            </a:pPr>
            <a:r>
              <a:rPr lang="en-US" b="1" i="1">
                <a:solidFill>
                  <a:schemeClr val="tx1"/>
                </a:solidFill>
              </a:rPr>
              <a:t>Estimated Monthly Payroll Query</a:t>
            </a:r>
            <a:r>
              <a:rPr lang="en-US">
                <a:solidFill>
                  <a:schemeClr val="tx2"/>
                </a:solidFill>
              </a:rPr>
              <a:t>: Shows an estimated prorated monthly pay amount based on the employee’s job data comp rate, and the number of working days in the month (added as a prompt). Does not show back pay, retro pay, additional pay, </a:t>
            </a:r>
            <a:r>
              <a:rPr lang="en-US" err="1">
                <a:solidFill>
                  <a:schemeClr val="tx2"/>
                </a:solidFill>
              </a:rPr>
              <a:t>etc</a:t>
            </a:r>
            <a:r>
              <a:rPr lang="en-US">
                <a:solidFill>
                  <a:schemeClr val="tx2"/>
                </a:solidFill>
              </a:rPr>
              <a:t>, just the estimated earnings for that one month.</a:t>
            </a:r>
          </a:p>
          <a:p>
            <a:pPr lvl="1">
              <a:buFont typeface="Wingdings" panose="05000000000000000000" pitchFamily="2" charset="2"/>
              <a:buChar char="Ø"/>
            </a:pPr>
            <a:r>
              <a:rPr lang="en-US" b="1" i="1">
                <a:solidFill>
                  <a:schemeClr val="tx1"/>
                </a:solidFill>
              </a:rPr>
              <a:t>Additional Pay Query</a:t>
            </a:r>
            <a:r>
              <a:rPr lang="en-US">
                <a:solidFill>
                  <a:schemeClr val="tx2"/>
                </a:solidFill>
              </a:rPr>
              <a:t>: Shows Additional Pay added by Payroll from the Supplemental Pay MSS Transactions. Shows data by Pay End Date.</a:t>
            </a:r>
          </a:p>
          <a:p>
            <a:pPr lvl="1">
              <a:buFont typeface="Wingdings" panose="05000000000000000000" pitchFamily="2" charset="2"/>
              <a:buChar char="Ø"/>
            </a:pPr>
            <a:r>
              <a:rPr lang="en-US" b="1" i="1">
                <a:solidFill>
                  <a:schemeClr val="tx1"/>
                </a:solidFill>
              </a:rPr>
              <a:t>Employee Absences Not Approved</a:t>
            </a:r>
            <a:r>
              <a:rPr lang="en-US">
                <a:solidFill>
                  <a:schemeClr val="tx2"/>
                </a:solidFill>
              </a:rPr>
              <a:t>: Absences that have not ben approved – absences should be approved by 9am of Day 2 of Payroll Processing.</a:t>
            </a:r>
          </a:p>
        </p:txBody>
      </p:sp>
    </p:spTree>
    <p:extLst>
      <p:ext uri="{BB962C8B-B14F-4D97-AF65-F5344CB8AC3E}">
        <p14:creationId xmlns:p14="http://schemas.microsoft.com/office/powerpoint/2010/main" val="1491529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B405FD7-7249-418C-81A0-22605891937A}"/>
              </a:ext>
            </a:extLst>
          </p:cNvPr>
          <p:cNvSpPr>
            <a:spLocks noGrp="1"/>
          </p:cNvSpPr>
          <p:nvPr>
            <p:ph type="ftr" sz="quarter" idx="11"/>
          </p:nvPr>
        </p:nvSpPr>
        <p:spPr>
          <a:xfrm>
            <a:off x="643051" y="6446838"/>
            <a:ext cx="6818262" cy="365125"/>
          </a:xfrm>
          <a:prstGeom prst="rect">
            <a:avLst/>
          </a:prstGeom>
        </p:spPr>
        <p:txBody>
          <a:bodyPr anchor="ctr">
            <a:normAutofit/>
          </a:bodyPr>
          <a:lstStyle/>
          <a:p>
            <a:r>
              <a:rPr lang="en-US">
                <a:ea typeface="+mn-lt"/>
                <a:cs typeface="+mn-lt"/>
              </a:rPr>
              <a:t>ONESOURCE STATUS CALL</a:t>
            </a:r>
          </a:p>
        </p:txBody>
      </p:sp>
      <p:sp>
        <p:nvSpPr>
          <p:cNvPr id="12" name="Title 11">
            <a:extLst>
              <a:ext uri="{FF2B5EF4-FFF2-40B4-BE49-F238E27FC236}">
                <a16:creationId xmlns:a16="http://schemas.microsoft.com/office/drawing/2014/main" id="{79D9D787-9669-4A1F-8CEF-8FFB16D50CBA}"/>
              </a:ext>
            </a:extLst>
          </p:cNvPr>
          <p:cNvSpPr>
            <a:spLocks noGrp="1"/>
          </p:cNvSpPr>
          <p:nvPr>
            <p:ph type="title"/>
          </p:nvPr>
        </p:nvSpPr>
        <p:spPr/>
        <p:txBody>
          <a:bodyPr/>
          <a:lstStyle/>
          <a:p>
            <a:endParaRPr lang="en-US"/>
          </a:p>
        </p:txBody>
      </p:sp>
      <p:sp>
        <p:nvSpPr>
          <p:cNvPr id="16" name="Title 4">
            <a:extLst>
              <a:ext uri="{FF2B5EF4-FFF2-40B4-BE49-F238E27FC236}">
                <a16:creationId xmlns:a16="http://schemas.microsoft.com/office/drawing/2014/main" id="{02263C21-3A4E-4A03-96AD-EDC6C24B6D29}"/>
              </a:ext>
            </a:extLst>
          </p:cNvPr>
          <p:cNvSpPr txBox="1">
            <a:spLocks/>
          </p:cNvSpPr>
          <p:nvPr/>
        </p:nvSpPr>
        <p:spPr>
          <a:xfrm>
            <a:off x="6096000" y="-1"/>
            <a:ext cx="6096000" cy="1296537"/>
          </a:xfrm>
          <a:prstGeom prst="rect">
            <a:avLst/>
          </a:prstGeom>
          <a:noFill/>
        </p:spPr>
        <p:txBody>
          <a:bodyPr vert="horz" lIns="684000" tIns="108000" rIns="91440" bIns="45720" rtlCol="0" anchor="ctr" anchorCtr="0">
            <a:normAutofit/>
          </a:bodyPr>
          <a:lstStyle>
            <a:lvl1pPr algn="l" defTabSz="914400" rtl="0" eaLnBrk="1" latinLnBrk="0" hangingPunct="1">
              <a:lnSpc>
                <a:spcPct val="90000"/>
              </a:lnSpc>
              <a:spcBef>
                <a:spcPct val="0"/>
              </a:spcBef>
              <a:buNone/>
              <a:defRPr sz="3600" kern="1200" spc="-50" baseline="0">
                <a:solidFill>
                  <a:schemeClr val="tx1">
                    <a:lumMod val="75000"/>
                    <a:lumOff val="25000"/>
                  </a:schemeClr>
                </a:solidFill>
                <a:latin typeface="+mj-lt"/>
                <a:ea typeface="+mj-ea"/>
                <a:cs typeface="+mj-cs"/>
              </a:defRPr>
            </a:lvl1pPr>
          </a:lstStyle>
          <a:p>
            <a:r>
              <a:rPr lang="en-US">
                <a:solidFill>
                  <a:schemeClr val="accent2"/>
                </a:solidFill>
                <a:latin typeface="Merriweather Sans" pitchFamily="2" charset="0"/>
              </a:rPr>
              <a:t>During Payroll Processing</a:t>
            </a:r>
          </a:p>
        </p:txBody>
      </p:sp>
      <p:sp>
        <p:nvSpPr>
          <p:cNvPr id="17" name="Arrow: Pentagon 16">
            <a:extLst>
              <a:ext uri="{FF2B5EF4-FFF2-40B4-BE49-F238E27FC236}">
                <a16:creationId xmlns:a16="http://schemas.microsoft.com/office/drawing/2014/main" id="{582FF1A3-0848-4043-A57D-33F97EA0B320}"/>
              </a:ext>
            </a:extLst>
          </p:cNvPr>
          <p:cNvSpPr/>
          <p:nvPr/>
        </p:nvSpPr>
        <p:spPr>
          <a:xfrm>
            <a:off x="0" y="230255"/>
            <a:ext cx="6369698" cy="836023"/>
          </a:xfrm>
          <a:prstGeom prst="homePlat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US" sz="3600">
                <a:solidFill>
                  <a:schemeClr val="bg1"/>
                </a:solidFill>
                <a:latin typeface="Merriweather Sans" pitchFamily="2" charset="0"/>
                <a:ea typeface="Tahoma"/>
                <a:cs typeface="Tahoma"/>
              </a:rPr>
              <a:t>Payroll Queries &amp; Timeline</a:t>
            </a:r>
            <a:endParaRPr lang="en-US">
              <a:solidFill>
                <a:schemeClr val="bg1"/>
              </a:solidFill>
              <a:latin typeface="Merriweather Sans" pitchFamily="2" charset="0"/>
            </a:endParaRPr>
          </a:p>
        </p:txBody>
      </p:sp>
      <p:sp>
        <p:nvSpPr>
          <p:cNvPr id="21" name="Content Placeholder 5">
            <a:extLst>
              <a:ext uri="{FF2B5EF4-FFF2-40B4-BE49-F238E27FC236}">
                <a16:creationId xmlns:a16="http://schemas.microsoft.com/office/drawing/2014/main" id="{578D43DE-E2AA-4DFB-9263-F6BFBF075B59}"/>
              </a:ext>
            </a:extLst>
          </p:cNvPr>
          <p:cNvSpPr>
            <a:spLocks noGrp="1"/>
          </p:cNvSpPr>
          <p:nvPr>
            <p:ph sz="half" idx="1"/>
          </p:nvPr>
        </p:nvSpPr>
        <p:spPr>
          <a:xfrm>
            <a:off x="643051" y="1873250"/>
            <a:ext cx="10905457" cy="3676650"/>
          </a:xfrm>
        </p:spPr>
        <p:txBody>
          <a:bodyPr numCol="1" spcCol="540000">
            <a:normAutofit/>
          </a:bodyPr>
          <a:lstStyle/>
          <a:p>
            <a:pPr marL="285750" indent="-285750">
              <a:buFont typeface="Wingdings" panose="05000000000000000000" pitchFamily="2" charset="2"/>
              <a:buChar char="Ø"/>
            </a:pPr>
            <a:r>
              <a:rPr lang="en-US" sz="2800">
                <a:solidFill>
                  <a:schemeClr val="tx2"/>
                </a:solidFill>
              </a:rPr>
              <a:t>Once the Payroll begins, units can run queries to see what has been loaded to the employee’s checks.</a:t>
            </a:r>
          </a:p>
          <a:p>
            <a:pPr marL="285750" indent="-285750">
              <a:buFont typeface="Wingdings" panose="05000000000000000000" pitchFamily="2" charset="2"/>
              <a:buChar char="Ø"/>
            </a:pPr>
            <a:r>
              <a:rPr lang="en-US" sz="2800">
                <a:solidFill>
                  <a:schemeClr val="tx2"/>
                </a:solidFill>
              </a:rPr>
              <a:t>This is the most accurate information in determining what employees will be paid for a specific payroll.</a:t>
            </a:r>
          </a:p>
          <a:p>
            <a:pPr marL="285750" indent="-285750">
              <a:buFont typeface="Wingdings" panose="05000000000000000000" pitchFamily="2" charset="2"/>
              <a:buChar char="Ø"/>
            </a:pPr>
            <a:r>
              <a:rPr lang="en-US" sz="2800">
                <a:solidFill>
                  <a:schemeClr val="tx2"/>
                </a:solidFill>
              </a:rPr>
              <a:t>These queries can be run daily during payroll to ensure pay is loading in correctly. If anything is incorrect, Central Payroll can help make corrections prior to the Payroll Confirm Deadline.</a:t>
            </a:r>
          </a:p>
        </p:txBody>
      </p:sp>
      <p:sp>
        <p:nvSpPr>
          <p:cNvPr id="4" name="Date Placeholder 3">
            <a:extLst>
              <a:ext uri="{FF2B5EF4-FFF2-40B4-BE49-F238E27FC236}">
                <a16:creationId xmlns:a16="http://schemas.microsoft.com/office/drawing/2014/main" id="{B6E7C736-7764-4DA6-AEF2-848A8DD0428C}"/>
              </a:ext>
            </a:extLst>
          </p:cNvPr>
          <p:cNvSpPr>
            <a:spLocks noGrp="1"/>
          </p:cNvSpPr>
          <p:nvPr>
            <p:ph type="dt" sz="half" idx="10"/>
          </p:nvPr>
        </p:nvSpPr>
        <p:spPr/>
        <p:txBody>
          <a:bodyPr/>
          <a:lstStyle/>
          <a:p>
            <a:fld id="{8C57B247-0FE6-4158-8995-4238D6AEB4AA}" type="datetime1">
              <a:rPr lang="en-US" smtClean="0"/>
              <a:t>11/9/2022</a:t>
            </a:fld>
            <a:endParaRPr lang="en-US"/>
          </a:p>
        </p:txBody>
      </p:sp>
    </p:spTree>
    <p:extLst>
      <p:ext uri="{BB962C8B-B14F-4D97-AF65-F5344CB8AC3E}">
        <p14:creationId xmlns:p14="http://schemas.microsoft.com/office/powerpoint/2010/main" val="3566729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B405FD7-7249-418C-81A0-22605891937A}"/>
              </a:ext>
            </a:extLst>
          </p:cNvPr>
          <p:cNvSpPr>
            <a:spLocks noGrp="1"/>
          </p:cNvSpPr>
          <p:nvPr>
            <p:ph type="ftr" sz="quarter" idx="11"/>
          </p:nvPr>
        </p:nvSpPr>
        <p:spPr>
          <a:xfrm>
            <a:off x="643051" y="6446838"/>
            <a:ext cx="6818262" cy="365125"/>
          </a:xfrm>
          <a:prstGeom prst="rect">
            <a:avLst/>
          </a:prstGeom>
        </p:spPr>
        <p:txBody>
          <a:bodyPr anchor="ctr">
            <a:normAutofit/>
          </a:bodyPr>
          <a:lstStyle/>
          <a:p>
            <a:r>
              <a:rPr lang="en-US">
                <a:ea typeface="+mn-lt"/>
                <a:cs typeface="+mn-lt"/>
              </a:rPr>
              <a:t>ONESOURCE STATUS CALL</a:t>
            </a:r>
          </a:p>
        </p:txBody>
      </p:sp>
      <p:sp>
        <p:nvSpPr>
          <p:cNvPr id="12" name="Title 11">
            <a:extLst>
              <a:ext uri="{FF2B5EF4-FFF2-40B4-BE49-F238E27FC236}">
                <a16:creationId xmlns:a16="http://schemas.microsoft.com/office/drawing/2014/main" id="{79D9D787-9669-4A1F-8CEF-8FFB16D50CBA}"/>
              </a:ext>
            </a:extLst>
          </p:cNvPr>
          <p:cNvSpPr>
            <a:spLocks noGrp="1"/>
          </p:cNvSpPr>
          <p:nvPr>
            <p:ph type="title"/>
          </p:nvPr>
        </p:nvSpPr>
        <p:spPr/>
        <p:txBody>
          <a:bodyPr/>
          <a:lstStyle/>
          <a:p>
            <a:endParaRPr lang="en-US"/>
          </a:p>
        </p:txBody>
      </p:sp>
      <p:sp>
        <p:nvSpPr>
          <p:cNvPr id="16" name="Title 4">
            <a:extLst>
              <a:ext uri="{FF2B5EF4-FFF2-40B4-BE49-F238E27FC236}">
                <a16:creationId xmlns:a16="http://schemas.microsoft.com/office/drawing/2014/main" id="{02263C21-3A4E-4A03-96AD-EDC6C24B6D29}"/>
              </a:ext>
            </a:extLst>
          </p:cNvPr>
          <p:cNvSpPr txBox="1">
            <a:spLocks/>
          </p:cNvSpPr>
          <p:nvPr/>
        </p:nvSpPr>
        <p:spPr>
          <a:xfrm>
            <a:off x="6096000" y="-1"/>
            <a:ext cx="6096000" cy="1296537"/>
          </a:xfrm>
          <a:prstGeom prst="rect">
            <a:avLst/>
          </a:prstGeom>
          <a:noFill/>
        </p:spPr>
        <p:txBody>
          <a:bodyPr vert="horz" lIns="684000" tIns="108000" rIns="91440" bIns="45720" rtlCol="0" anchor="ctr" anchorCtr="0">
            <a:normAutofit/>
          </a:bodyPr>
          <a:lstStyle>
            <a:lvl1pPr algn="l" defTabSz="914400" rtl="0" eaLnBrk="1" latinLnBrk="0" hangingPunct="1">
              <a:lnSpc>
                <a:spcPct val="90000"/>
              </a:lnSpc>
              <a:spcBef>
                <a:spcPct val="0"/>
              </a:spcBef>
              <a:buNone/>
              <a:defRPr sz="3600" kern="1200" spc="-50" baseline="0">
                <a:solidFill>
                  <a:schemeClr val="tx1">
                    <a:lumMod val="75000"/>
                    <a:lumOff val="25000"/>
                  </a:schemeClr>
                </a:solidFill>
                <a:latin typeface="+mj-lt"/>
                <a:ea typeface="+mj-ea"/>
                <a:cs typeface="+mj-cs"/>
              </a:defRPr>
            </a:lvl1pPr>
          </a:lstStyle>
          <a:p>
            <a:r>
              <a:rPr lang="en-US">
                <a:solidFill>
                  <a:schemeClr val="accent2"/>
                </a:solidFill>
                <a:latin typeface="Merriweather Sans" pitchFamily="2" charset="0"/>
              </a:rPr>
              <a:t>During Payroll Processing</a:t>
            </a:r>
          </a:p>
        </p:txBody>
      </p:sp>
      <p:sp>
        <p:nvSpPr>
          <p:cNvPr id="17" name="Arrow: Pentagon 16">
            <a:extLst>
              <a:ext uri="{FF2B5EF4-FFF2-40B4-BE49-F238E27FC236}">
                <a16:creationId xmlns:a16="http://schemas.microsoft.com/office/drawing/2014/main" id="{582FF1A3-0848-4043-A57D-33F97EA0B320}"/>
              </a:ext>
            </a:extLst>
          </p:cNvPr>
          <p:cNvSpPr/>
          <p:nvPr/>
        </p:nvSpPr>
        <p:spPr>
          <a:xfrm>
            <a:off x="0" y="230255"/>
            <a:ext cx="6369698" cy="836023"/>
          </a:xfrm>
          <a:prstGeom prst="homePlat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US" sz="3600">
                <a:solidFill>
                  <a:schemeClr val="bg1"/>
                </a:solidFill>
                <a:latin typeface="Merriweather Sans" pitchFamily="2" charset="0"/>
                <a:ea typeface="Tahoma"/>
                <a:cs typeface="Tahoma"/>
              </a:rPr>
              <a:t>Payroll Queries &amp; Timeline</a:t>
            </a:r>
            <a:endParaRPr lang="en-US">
              <a:solidFill>
                <a:schemeClr val="bg1"/>
              </a:solidFill>
              <a:latin typeface="Merriweather Sans" pitchFamily="2" charset="0"/>
            </a:endParaRPr>
          </a:p>
        </p:txBody>
      </p:sp>
      <p:sp>
        <p:nvSpPr>
          <p:cNvPr id="21" name="Content Placeholder 5">
            <a:extLst>
              <a:ext uri="{FF2B5EF4-FFF2-40B4-BE49-F238E27FC236}">
                <a16:creationId xmlns:a16="http://schemas.microsoft.com/office/drawing/2014/main" id="{578D43DE-E2AA-4DFB-9263-F6BFBF075B59}"/>
              </a:ext>
            </a:extLst>
          </p:cNvPr>
          <p:cNvSpPr>
            <a:spLocks noGrp="1"/>
          </p:cNvSpPr>
          <p:nvPr>
            <p:ph sz="half" idx="1"/>
          </p:nvPr>
        </p:nvSpPr>
        <p:spPr>
          <a:xfrm>
            <a:off x="1115275" y="1526791"/>
            <a:ext cx="9961449" cy="4660900"/>
          </a:xfrm>
        </p:spPr>
        <p:txBody>
          <a:bodyPr numCol="1" spcCol="540000">
            <a:normAutofit/>
          </a:bodyPr>
          <a:lstStyle/>
          <a:p>
            <a:r>
              <a:rPr lang="en-US" b="1">
                <a:solidFill>
                  <a:schemeClr val="tx1"/>
                </a:solidFill>
              </a:rPr>
              <a:t>Day 1 – After 11am </a:t>
            </a:r>
            <a:r>
              <a:rPr lang="en-US" b="1">
                <a:solidFill>
                  <a:schemeClr val="tx2"/>
                </a:solidFill>
              </a:rPr>
              <a:t>(*target time)</a:t>
            </a:r>
          </a:p>
          <a:p>
            <a:pPr lvl="1"/>
            <a:r>
              <a:rPr lang="en-US">
                <a:solidFill>
                  <a:schemeClr val="tx2"/>
                </a:solidFill>
              </a:rPr>
              <a:t>Payroll &gt; Monthly Payroll Query Group</a:t>
            </a:r>
          </a:p>
          <a:p>
            <a:pPr lvl="1"/>
            <a:r>
              <a:rPr lang="en-US" b="1" i="1">
                <a:solidFill>
                  <a:schemeClr val="tx2"/>
                </a:solidFill>
              </a:rPr>
              <a:t>Validate Monthly Pay</a:t>
            </a:r>
            <a:r>
              <a:rPr lang="en-US">
                <a:solidFill>
                  <a:schemeClr val="tx2"/>
                </a:solidFill>
              </a:rPr>
              <a:t>: Shows what has been loaded to the employee’s check</a:t>
            </a:r>
          </a:p>
          <a:p>
            <a:pPr lvl="1"/>
            <a:r>
              <a:rPr lang="en-US" b="1" i="1">
                <a:solidFill>
                  <a:schemeClr val="tx2"/>
                </a:solidFill>
              </a:rPr>
              <a:t>Active with No Paycheck</a:t>
            </a:r>
            <a:r>
              <a:rPr lang="en-US">
                <a:solidFill>
                  <a:schemeClr val="tx2"/>
                </a:solidFill>
              </a:rPr>
              <a:t>: Shows active employees who do not have a check generated</a:t>
            </a:r>
          </a:p>
          <a:p>
            <a:r>
              <a:rPr lang="en-US" b="1">
                <a:solidFill>
                  <a:schemeClr val="tx1"/>
                </a:solidFill>
              </a:rPr>
              <a:t>Day 2 – After 1pm</a:t>
            </a:r>
            <a:r>
              <a:rPr lang="en-US">
                <a:solidFill>
                  <a:schemeClr val="tx1"/>
                </a:solidFill>
              </a:rPr>
              <a:t> </a:t>
            </a:r>
            <a:r>
              <a:rPr lang="en-US">
                <a:solidFill>
                  <a:schemeClr val="tx2"/>
                </a:solidFill>
              </a:rPr>
              <a:t>(for the 9am Absence Calendar Closing &amp; 11am Adj Load)</a:t>
            </a:r>
          </a:p>
          <a:p>
            <a:pPr lvl="1"/>
            <a:r>
              <a:rPr lang="en-US">
                <a:solidFill>
                  <a:schemeClr val="tx2"/>
                </a:solidFill>
              </a:rPr>
              <a:t>Time and Labor &gt; BIWK Pay Reconciliation Group</a:t>
            </a:r>
          </a:p>
          <a:p>
            <a:pPr lvl="1"/>
            <a:r>
              <a:rPr lang="en-US" b="1" i="1">
                <a:solidFill>
                  <a:schemeClr val="tx2"/>
                </a:solidFill>
              </a:rPr>
              <a:t>Unpaid Absences</a:t>
            </a:r>
            <a:r>
              <a:rPr lang="en-US">
                <a:solidFill>
                  <a:schemeClr val="tx2"/>
                </a:solidFill>
              </a:rPr>
              <a:t>: Shows employees who will go uncompensated due to insufficient leave balance</a:t>
            </a:r>
          </a:p>
          <a:p>
            <a:pPr lvl="1"/>
            <a:r>
              <a:rPr lang="en-US">
                <a:solidFill>
                  <a:schemeClr val="tx2"/>
                </a:solidFill>
              </a:rPr>
              <a:t>Payroll &gt; Monthly Payroll Query Group</a:t>
            </a:r>
          </a:p>
          <a:p>
            <a:pPr lvl="1"/>
            <a:r>
              <a:rPr lang="en-US" b="1" i="1">
                <a:solidFill>
                  <a:schemeClr val="tx2"/>
                </a:solidFill>
              </a:rPr>
              <a:t>Validate Monthly Pay</a:t>
            </a:r>
            <a:r>
              <a:rPr lang="en-US">
                <a:solidFill>
                  <a:schemeClr val="tx2"/>
                </a:solidFill>
              </a:rPr>
              <a:t>: Shows what has been loaded to the employee’s check</a:t>
            </a:r>
          </a:p>
          <a:p>
            <a:r>
              <a:rPr lang="en-US" b="1">
                <a:solidFill>
                  <a:schemeClr val="tx1"/>
                </a:solidFill>
              </a:rPr>
              <a:t>Day 3 – After 11am</a:t>
            </a:r>
            <a:r>
              <a:rPr lang="en-US">
                <a:solidFill>
                  <a:schemeClr val="tx1"/>
                </a:solidFill>
              </a:rPr>
              <a:t> </a:t>
            </a:r>
            <a:r>
              <a:rPr lang="en-US">
                <a:solidFill>
                  <a:schemeClr val="tx2"/>
                </a:solidFill>
              </a:rPr>
              <a:t>(for the 9am Adj Load)</a:t>
            </a:r>
          </a:p>
          <a:p>
            <a:pPr lvl="1"/>
            <a:r>
              <a:rPr lang="en-US">
                <a:solidFill>
                  <a:schemeClr val="tx2"/>
                </a:solidFill>
              </a:rPr>
              <a:t>Payroll &gt; Monthly Payroll Query Group</a:t>
            </a:r>
          </a:p>
          <a:p>
            <a:pPr lvl="1"/>
            <a:r>
              <a:rPr lang="en-US" b="1" i="1">
                <a:solidFill>
                  <a:schemeClr val="tx2"/>
                </a:solidFill>
              </a:rPr>
              <a:t>Validate Monthly Pay</a:t>
            </a:r>
            <a:r>
              <a:rPr lang="en-US">
                <a:solidFill>
                  <a:schemeClr val="tx2"/>
                </a:solidFill>
              </a:rPr>
              <a:t>: Shows what has been loaded to the employee’s check</a:t>
            </a:r>
          </a:p>
        </p:txBody>
      </p:sp>
      <p:sp>
        <p:nvSpPr>
          <p:cNvPr id="4" name="Date Placeholder 3">
            <a:extLst>
              <a:ext uri="{FF2B5EF4-FFF2-40B4-BE49-F238E27FC236}">
                <a16:creationId xmlns:a16="http://schemas.microsoft.com/office/drawing/2014/main" id="{B6E7C736-7764-4DA6-AEF2-848A8DD0428C}"/>
              </a:ext>
            </a:extLst>
          </p:cNvPr>
          <p:cNvSpPr>
            <a:spLocks noGrp="1"/>
          </p:cNvSpPr>
          <p:nvPr>
            <p:ph type="dt" sz="half" idx="10"/>
          </p:nvPr>
        </p:nvSpPr>
        <p:spPr/>
        <p:txBody>
          <a:bodyPr/>
          <a:lstStyle/>
          <a:p>
            <a:fld id="{8C57B247-0FE6-4158-8995-4238D6AEB4AA}" type="datetime1">
              <a:rPr lang="en-US" smtClean="0"/>
              <a:t>11/9/2022</a:t>
            </a:fld>
            <a:endParaRPr lang="en-US"/>
          </a:p>
        </p:txBody>
      </p:sp>
    </p:spTree>
    <p:extLst>
      <p:ext uri="{BB962C8B-B14F-4D97-AF65-F5344CB8AC3E}">
        <p14:creationId xmlns:p14="http://schemas.microsoft.com/office/powerpoint/2010/main" val="2660324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B405FD7-7249-418C-81A0-22605891937A}"/>
              </a:ext>
            </a:extLst>
          </p:cNvPr>
          <p:cNvSpPr>
            <a:spLocks noGrp="1"/>
          </p:cNvSpPr>
          <p:nvPr>
            <p:ph type="ftr" sz="quarter" idx="11"/>
          </p:nvPr>
        </p:nvSpPr>
        <p:spPr>
          <a:xfrm>
            <a:off x="643051" y="6446838"/>
            <a:ext cx="6818262" cy="365125"/>
          </a:xfrm>
          <a:prstGeom prst="rect">
            <a:avLst/>
          </a:prstGeom>
        </p:spPr>
        <p:txBody>
          <a:bodyPr anchor="ctr">
            <a:normAutofit/>
          </a:bodyPr>
          <a:lstStyle/>
          <a:p>
            <a:r>
              <a:rPr lang="en-US">
                <a:ea typeface="+mn-lt"/>
                <a:cs typeface="+mn-lt"/>
              </a:rPr>
              <a:t>ONESOURCE STATUS CALL</a:t>
            </a:r>
          </a:p>
        </p:txBody>
      </p:sp>
      <p:sp>
        <p:nvSpPr>
          <p:cNvPr id="12" name="Title 11">
            <a:extLst>
              <a:ext uri="{FF2B5EF4-FFF2-40B4-BE49-F238E27FC236}">
                <a16:creationId xmlns:a16="http://schemas.microsoft.com/office/drawing/2014/main" id="{79D9D787-9669-4A1F-8CEF-8FFB16D50CBA}"/>
              </a:ext>
            </a:extLst>
          </p:cNvPr>
          <p:cNvSpPr>
            <a:spLocks noGrp="1"/>
          </p:cNvSpPr>
          <p:nvPr>
            <p:ph type="title"/>
          </p:nvPr>
        </p:nvSpPr>
        <p:spPr/>
        <p:txBody>
          <a:bodyPr/>
          <a:lstStyle/>
          <a:p>
            <a:endParaRPr lang="en-US"/>
          </a:p>
        </p:txBody>
      </p:sp>
      <p:sp>
        <p:nvSpPr>
          <p:cNvPr id="16" name="Title 4">
            <a:extLst>
              <a:ext uri="{FF2B5EF4-FFF2-40B4-BE49-F238E27FC236}">
                <a16:creationId xmlns:a16="http://schemas.microsoft.com/office/drawing/2014/main" id="{02263C21-3A4E-4A03-96AD-EDC6C24B6D29}"/>
              </a:ext>
            </a:extLst>
          </p:cNvPr>
          <p:cNvSpPr txBox="1">
            <a:spLocks/>
          </p:cNvSpPr>
          <p:nvPr/>
        </p:nvSpPr>
        <p:spPr>
          <a:xfrm>
            <a:off x="6096000" y="-1"/>
            <a:ext cx="6096000" cy="1296537"/>
          </a:xfrm>
          <a:prstGeom prst="rect">
            <a:avLst/>
          </a:prstGeom>
          <a:noFill/>
        </p:spPr>
        <p:txBody>
          <a:bodyPr vert="horz" lIns="684000" tIns="108000" rIns="91440" bIns="45720" rtlCol="0" anchor="ctr" anchorCtr="0">
            <a:normAutofit/>
          </a:bodyPr>
          <a:lstStyle>
            <a:lvl1pPr algn="l" defTabSz="914400" rtl="0" eaLnBrk="1" latinLnBrk="0" hangingPunct="1">
              <a:lnSpc>
                <a:spcPct val="90000"/>
              </a:lnSpc>
              <a:spcBef>
                <a:spcPct val="0"/>
              </a:spcBef>
              <a:buNone/>
              <a:defRPr sz="3600" kern="1200" spc="-50" baseline="0">
                <a:solidFill>
                  <a:schemeClr val="tx1">
                    <a:lumMod val="75000"/>
                    <a:lumOff val="25000"/>
                  </a:schemeClr>
                </a:solidFill>
                <a:latin typeface="+mj-lt"/>
                <a:ea typeface="+mj-ea"/>
                <a:cs typeface="+mj-cs"/>
              </a:defRPr>
            </a:lvl1pPr>
          </a:lstStyle>
          <a:p>
            <a:r>
              <a:rPr lang="en-US">
                <a:solidFill>
                  <a:schemeClr val="accent2"/>
                </a:solidFill>
                <a:latin typeface="Merriweather Sans" pitchFamily="2" charset="0"/>
              </a:rPr>
              <a:t>Biweekly Payroll: Internal Deadlines</a:t>
            </a:r>
          </a:p>
        </p:txBody>
      </p:sp>
      <p:sp>
        <p:nvSpPr>
          <p:cNvPr id="17" name="Arrow: Pentagon 16">
            <a:extLst>
              <a:ext uri="{FF2B5EF4-FFF2-40B4-BE49-F238E27FC236}">
                <a16:creationId xmlns:a16="http://schemas.microsoft.com/office/drawing/2014/main" id="{582FF1A3-0848-4043-A57D-33F97EA0B320}"/>
              </a:ext>
            </a:extLst>
          </p:cNvPr>
          <p:cNvSpPr/>
          <p:nvPr/>
        </p:nvSpPr>
        <p:spPr>
          <a:xfrm>
            <a:off x="0" y="230255"/>
            <a:ext cx="6369698" cy="836023"/>
          </a:xfrm>
          <a:prstGeom prst="homePlat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US" sz="3600">
                <a:solidFill>
                  <a:schemeClr val="bg1"/>
                </a:solidFill>
                <a:latin typeface="Merriweather Sans" pitchFamily="2" charset="0"/>
                <a:ea typeface="Tahoma"/>
                <a:cs typeface="Tahoma"/>
              </a:rPr>
              <a:t>Payroll Queries &amp; Timeline</a:t>
            </a:r>
            <a:endParaRPr lang="en-US">
              <a:solidFill>
                <a:schemeClr val="bg1"/>
              </a:solidFill>
              <a:latin typeface="Merriweather Sans" pitchFamily="2" charset="0"/>
            </a:endParaRPr>
          </a:p>
        </p:txBody>
      </p:sp>
      <p:sp>
        <p:nvSpPr>
          <p:cNvPr id="4" name="Date Placeholder 3">
            <a:extLst>
              <a:ext uri="{FF2B5EF4-FFF2-40B4-BE49-F238E27FC236}">
                <a16:creationId xmlns:a16="http://schemas.microsoft.com/office/drawing/2014/main" id="{B6E7C736-7764-4DA6-AEF2-848A8DD0428C}"/>
              </a:ext>
            </a:extLst>
          </p:cNvPr>
          <p:cNvSpPr>
            <a:spLocks noGrp="1"/>
          </p:cNvSpPr>
          <p:nvPr>
            <p:ph type="dt" sz="half" idx="10"/>
          </p:nvPr>
        </p:nvSpPr>
        <p:spPr/>
        <p:txBody>
          <a:bodyPr/>
          <a:lstStyle/>
          <a:p>
            <a:fld id="{8C57B247-0FE6-4158-8995-4238D6AEB4AA}" type="datetime1">
              <a:rPr lang="en-US" smtClean="0"/>
              <a:t>11/9/2022</a:t>
            </a:fld>
            <a:endParaRPr lang="en-US"/>
          </a:p>
        </p:txBody>
      </p:sp>
      <p:sp>
        <p:nvSpPr>
          <p:cNvPr id="10" name="Content Placeholder 2">
            <a:extLst>
              <a:ext uri="{FF2B5EF4-FFF2-40B4-BE49-F238E27FC236}">
                <a16:creationId xmlns:a16="http://schemas.microsoft.com/office/drawing/2014/main" id="{CD23FA6C-17F3-7017-6127-CCD633F23CAB}"/>
              </a:ext>
            </a:extLst>
          </p:cNvPr>
          <p:cNvSpPr>
            <a:spLocks noGrp="1"/>
          </p:cNvSpPr>
          <p:nvPr>
            <p:ph idx="1"/>
          </p:nvPr>
        </p:nvSpPr>
        <p:spPr>
          <a:xfrm>
            <a:off x="2919861" y="1328286"/>
            <a:ext cx="2924256" cy="5108861"/>
          </a:xfrm>
        </p:spPr>
        <p:txBody>
          <a:bodyPr>
            <a:normAutofit fontScale="70000" lnSpcReduction="20000"/>
          </a:bodyPr>
          <a:lstStyle/>
          <a:p>
            <a:pPr marL="0" indent="0">
              <a:lnSpc>
                <a:spcPct val="120000"/>
              </a:lnSpc>
              <a:buNone/>
            </a:pPr>
            <a:r>
              <a:rPr lang="en-US"/>
              <a:t> </a:t>
            </a:r>
            <a:r>
              <a:rPr lang="en-US" b="1">
                <a:solidFill>
                  <a:schemeClr val="tx2"/>
                </a:solidFill>
              </a:rPr>
              <a:t>Day 1 – Calc Day </a:t>
            </a:r>
            <a:endParaRPr lang="en-US">
              <a:solidFill>
                <a:schemeClr val="tx2"/>
              </a:solidFill>
            </a:endParaRPr>
          </a:p>
          <a:p>
            <a:pPr marL="0" indent="0">
              <a:buNone/>
            </a:pPr>
            <a:r>
              <a:rPr lang="en-US" b="1">
                <a:solidFill>
                  <a:schemeClr val="bg1">
                    <a:lumMod val="95000"/>
                  </a:schemeClr>
                </a:solidFill>
                <a:highlight>
                  <a:srgbClr val="808080"/>
                </a:highlight>
              </a:rPr>
              <a:t>10:00 a.m. </a:t>
            </a:r>
          </a:p>
          <a:p>
            <a:pPr>
              <a:buFont typeface="Wingdings" panose="05000000000000000000" pitchFamily="2" charset="2"/>
              <a:buChar char="Ø"/>
            </a:pPr>
            <a:r>
              <a:rPr lang="en-US">
                <a:solidFill>
                  <a:schemeClr val="tx2"/>
                </a:solidFill>
              </a:rPr>
              <a:t>Absence Calendar closes </a:t>
            </a:r>
          </a:p>
          <a:p>
            <a:pPr>
              <a:buFont typeface="Wingdings" panose="05000000000000000000" pitchFamily="2" charset="2"/>
              <a:buChar char="Ø"/>
            </a:pPr>
            <a:r>
              <a:rPr lang="en-US">
                <a:solidFill>
                  <a:schemeClr val="tx2"/>
                </a:solidFill>
              </a:rPr>
              <a:t>Timesheets Lockdown</a:t>
            </a:r>
            <a:endParaRPr lang="en-US"/>
          </a:p>
          <a:p>
            <a:pPr>
              <a:buFont typeface="Wingdings" panose="05000000000000000000" pitchFamily="2" charset="2"/>
              <a:buChar char="Ø"/>
            </a:pPr>
            <a:endParaRPr lang="en-US">
              <a:solidFill>
                <a:schemeClr val="tx2"/>
              </a:solidFill>
            </a:endParaRPr>
          </a:p>
          <a:p>
            <a:pPr marL="0" indent="0">
              <a:buNone/>
            </a:pPr>
            <a:r>
              <a:rPr lang="en-US" b="1">
                <a:solidFill>
                  <a:schemeClr val="bg1">
                    <a:lumMod val="95000"/>
                  </a:schemeClr>
                </a:solidFill>
                <a:highlight>
                  <a:srgbClr val="808080"/>
                </a:highlight>
              </a:rPr>
              <a:t>1:00</a:t>
            </a:r>
            <a:r>
              <a:rPr lang="en-US">
                <a:solidFill>
                  <a:schemeClr val="bg1">
                    <a:lumMod val="95000"/>
                  </a:schemeClr>
                </a:solidFill>
                <a:highlight>
                  <a:srgbClr val="808080"/>
                </a:highlight>
              </a:rPr>
              <a:t> </a:t>
            </a:r>
            <a:r>
              <a:rPr lang="en-US" b="1">
                <a:solidFill>
                  <a:schemeClr val="bg1">
                    <a:lumMod val="95000"/>
                  </a:schemeClr>
                </a:solidFill>
                <a:highlight>
                  <a:srgbClr val="808080"/>
                </a:highlight>
              </a:rPr>
              <a:t>p.m. </a:t>
            </a:r>
          </a:p>
          <a:p>
            <a:pPr>
              <a:buFont typeface="Wingdings" panose="05000000000000000000" pitchFamily="2" charset="2"/>
              <a:buChar char="Ø"/>
            </a:pPr>
            <a:r>
              <a:rPr lang="en-US">
                <a:solidFill>
                  <a:schemeClr val="tx2"/>
                </a:solidFill>
              </a:rPr>
              <a:t>Pay sheet creation </a:t>
            </a:r>
          </a:p>
          <a:p>
            <a:pPr>
              <a:buFont typeface="Wingdings" panose="05000000000000000000" pitchFamily="2" charset="2"/>
              <a:buChar char="Ø"/>
            </a:pPr>
            <a:r>
              <a:rPr lang="en-US">
                <a:solidFill>
                  <a:schemeClr val="tx2"/>
                </a:solidFill>
              </a:rPr>
              <a:t>Retro pay loaded </a:t>
            </a:r>
          </a:p>
          <a:p>
            <a:pPr>
              <a:buFont typeface="Wingdings" panose="05000000000000000000" pitchFamily="2" charset="2"/>
              <a:buChar char="Ø"/>
            </a:pPr>
            <a:r>
              <a:rPr lang="en-US">
                <a:solidFill>
                  <a:schemeClr val="tx2"/>
                </a:solidFill>
              </a:rPr>
              <a:t>Initial Automated Adjustments load </a:t>
            </a:r>
          </a:p>
          <a:p>
            <a:pPr>
              <a:buFont typeface="Wingdings" panose="05000000000000000000" pitchFamily="2" charset="2"/>
              <a:buChar char="Ø"/>
            </a:pPr>
            <a:r>
              <a:rPr lang="en-US">
                <a:solidFill>
                  <a:schemeClr val="tx2"/>
                </a:solidFill>
              </a:rPr>
              <a:t>Initial time load </a:t>
            </a:r>
          </a:p>
          <a:p>
            <a:pPr>
              <a:buFont typeface="Wingdings" panose="05000000000000000000" pitchFamily="2" charset="2"/>
              <a:buChar char="Ø"/>
            </a:pPr>
            <a:r>
              <a:rPr lang="en-US">
                <a:solidFill>
                  <a:schemeClr val="tx2"/>
                </a:solidFill>
              </a:rPr>
              <a:t>HR Lock </a:t>
            </a:r>
          </a:p>
          <a:p>
            <a:pPr>
              <a:lnSpc>
                <a:spcPct val="120000"/>
              </a:lnSpc>
              <a:spcBef>
                <a:spcPts val="0"/>
              </a:spcBef>
              <a:spcAft>
                <a:spcPts val="0"/>
              </a:spcAft>
            </a:pPr>
            <a:endParaRPr lang="en-US"/>
          </a:p>
          <a:p>
            <a:pPr marL="0" indent="0">
              <a:buNone/>
            </a:pPr>
            <a:r>
              <a:rPr lang="en-US" b="1">
                <a:solidFill>
                  <a:schemeClr val="bg1">
                    <a:lumMod val="95000"/>
                  </a:schemeClr>
                </a:solidFill>
                <a:highlight>
                  <a:srgbClr val="808080"/>
                </a:highlight>
              </a:rPr>
              <a:t>3:30 – 5:00 p.m. </a:t>
            </a:r>
          </a:p>
          <a:p>
            <a:pPr>
              <a:buFont typeface="Wingdings" panose="05000000000000000000" pitchFamily="2" charset="2"/>
              <a:buChar char="Ø"/>
            </a:pPr>
            <a:r>
              <a:rPr lang="en-US">
                <a:solidFill>
                  <a:schemeClr val="tx2"/>
                </a:solidFill>
              </a:rPr>
              <a:t>*Target Time</a:t>
            </a:r>
          </a:p>
          <a:p>
            <a:pPr>
              <a:buFont typeface="Wingdings" panose="05000000000000000000" pitchFamily="2" charset="2"/>
              <a:buChar char="Ø"/>
            </a:pPr>
            <a:r>
              <a:rPr lang="en-US">
                <a:solidFill>
                  <a:schemeClr val="tx2"/>
                </a:solidFill>
              </a:rPr>
              <a:t>Timesheets unlocked</a:t>
            </a:r>
          </a:p>
          <a:p>
            <a:endParaRPr lang="en-US"/>
          </a:p>
          <a:p>
            <a:endParaRPr lang="en-US"/>
          </a:p>
        </p:txBody>
      </p:sp>
      <p:sp>
        <p:nvSpPr>
          <p:cNvPr id="11" name="Content Placeholder 2">
            <a:extLst>
              <a:ext uri="{FF2B5EF4-FFF2-40B4-BE49-F238E27FC236}">
                <a16:creationId xmlns:a16="http://schemas.microsoft.com/office/drawing/2014/main" id="{E40EB9E6-EB9E-05BF-77A7-D0853430134C}"/>
              </a:ext>
            </a:extLst>
          </p:cNvPr>
          <p:cNvSpPr txBox="1">
            <a:spLocks/>
          </p:cNvSpPr>
          <p:nvPr/>
        </p:nvSpPr>
        <p:spPr>
          <a:xfrm>
            <a:off x="6604506" y="1328286"/>
            <a:ext cx="3377694" cy="5055578"/>
          </a:xfrm>
          <a:prstGeom prst="rect">
            <a:avLst/>
          </a:prstGeom>
        </p:spPr>
        <p:txBody>
          <a:bodyPr vert="horz" lIns="91440" tIns="45720" rIns="91440" bIns="45720" rtlCol="0" anchor="t">
            <a:normAutofit fontScale="8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b="1">
                <a:solidFill>
                  <a:schemeClr val="tx2"/>
                </a:solidFill>
              </a:rPr>
              <a:t>Day 2 – Confirm Day </a:t>
            </a:r>
            <a:endParaRPr lang="en-US">
              <a:solidFill>
                <a:schemeClr val="tx2"/>
              </a:solidFill>
            </a:endParaRPr>
          </a:p>
          <a:p>
            <a:pPr marL="0" indent="0">
              <a:buNone/>
            </a:pPr>
            <a:r>
              <a:rPr lang="en-US" sz="1900" b="1">
                <a:solidFill>
                  <a:schemeClr val="bg1">
                    <a:lumMod val="95000"/>
                  </a:schemeClr>
                </a:solidFill>
                <a:highlight>
                  <a:srgbClr val="808080"/>
                </a:highlight>
              </a:rPr>
              <a:t>10:00 a.m. </a:t>
            </a:r>
            <a:endParaRPr lang="en-US" sz="1300" b="1">
              <a:solidFill>
                <a:schemeClr val="bg1">
                  <a:lumMod val="95000"/>
                </a:schemeClr>
              </a:solidFill>
              <a:highlight>
                <a:srgbClr val="808080"/>
              </a:highlight>
              <a:cs typeface="Calibri"/>
            </a:endParaRPr>
          </a:p>
          <a:p>
            <a:pPr>
              <a:buFont typeface="Wingdings" panose="05000000000000000000" pitchFamily="2" charset="2"/>
              <a:buChar char="Ø"/>
            </a:pPr>
            <a:r>
              <a:rPr lang="en-US" sz="1900">
                <a:solidFill>
                  <a:schemeClr val="tx2"/>
                </a:solidFill>
              </a:rPr>
              <a:t>Timesheet Lockdown</a:t>
            </a:r>
            <a:endParaRPr lang="en-US" sz="1900">
              <a:solidFill>
                <a:schemeClr val="tx2"/>
              </a:solidFill>
              <a:cs typeface="Calibri"/>
            </a:endParaRPr>
          </a:p>
          <a:p>
            <a:pPr marL="0" indent="0">
              <a:buNone/>
            </a:pPr>
            <a:endParaRPr lang="en-US" sz="1900" b="1">
              <a:solidFill>
                <a:schemeClr val="bg1">
                  <a:lumMod val="95000"/>
                </a:schemeClr>
              </a:solidFill>
              <a:highlight>
                <a:srgbClr val="808080"/>
              </a:highlight>
            </a:endParaRPr>
          </a:p>
          <a:p>
            <a:pPr marL="0" indent="0">
              <a:buNone/>
            </a:pPr>
            <a:r>
              <a:rPr lang="en-US" sz="1900" b="1">
                <a:solidFill>
                  <a:schemeClr val="bg1">
                    <a:lumMod val="95000"/>
                  </a:schemeClr>
                </a:solidFill>
                <a:highlight>
                  <a:srgbClr val="808080"/>
                </a:highlight>
              </a:rPr>
              <a:t>11:00 a.m. </a:t>
            </a:r>
            <a:endParaRPr lang="en-US" sz="1900" b="1">
              <a:solidFill>
                <a:schemeClr val="bg1">
                  <a:lumMod val="95000"/>
                </a:schemeClr>
              </a:solidFill>
              <a:highlight>
                <a:srgbClr val="808080"/>
              </a:highlight>
              <a:cs typeface="Calibri"/>
            </a:endParaRPr>
          </a:p>
          <a:p>
            <a:pPr>
              <a:buFont typeface="Wingdings" panose="05000000000000000000" pitchFamily="2" charset="2"/>
              <a:buChar char="Ø"/>
            </a:pPr>
            <a:r>
              <a:rPr lang="en-US">
                <a:solidFill>
                  <a:schemeClr val="tx2"/>
                </a:solidFill>
              </a:rPr>
              <a:t>Time Load #2 </a:t>
            </a:r>
            <a:endParaRPr lang="en-US">
              <a:solidFill>
                <a:schemeClr val="tx2"/>
              </a:solidFill>
              <a:cs typeface="Calibri"/>
            </a:endParaRPr>
          </a:p>
          <a:p>
            <a:endParaRPr lang="en-US"/>
          </a:p>
          <a:p>
            <a:pPr marL="0" indent="0">
              <a:buNone/>
            </a:pPr>
            <a:r>
              <a:rPr lang="en-US" sz="1900" b="1">
                <a:solidFill>
                  <a:schemeClr val="bg1">
                    <a:lumMod val="95000"/>
                  </a:schemeClr>
                </a:solidFill>
                <a:highlight>
                  <a:srgbClr val="808080"/>
                </a:highlight>
              </a:rPr>
              <a:t>12:00 p.m. </a:t>
            </a:r>
            <a:endParaRPr lang="en-US" sz="1900" b="1">
              <a:solidFill>
                <a:schemeClr val="bg1">
                  <a:lumMod val="95000"/>
                </a:schemeClr>
              </a:solidFill>
              <a:highlight>
                <a:srgbClr val="808080"/>
              </a:highlight>
              <a:cs typeface="Calibri"/>
            </a:endParaRPr>
          </a:p>
          <a:p>
            <a:pPr>
              <a:buFont typeface="Wingdings" panose="05000000000000000000" pitchFamily="2" charset="2"/>
              <a:buChar char="Ø"/>
            </a:pPr>
            <a:r>
              <a:rPr lang="en-US">
                <a:solidFill>
                  <a:schemeClr val="tx2"/>
                </a:solidFill>
              </a:rPr>
              <a:t>Final Automated Adjustment load </a:t>
            </a:r>
            <a:endParaRPr lang="en-US">
              <a:solidFill>
                <a:schemeClr val="tx2"/>
              </a:solidFill>
              <a:cs typeface="Calibri"/>
            </a:endParaRPr>
          </a:p>
          <a:p>
            <a:pPr marL="0" indent="0">
              <a:buNone/>
            </a:pPr>
            <a:endParaRPr lang="en-US"/>
          </a:p>
          <a:p>
            <a:pPr marL="0" indent="0">
              <a:buNone/>
            </a:pPr>
            <a:r>
              <a:rPr lang="en-US" sz="1900" b="1">
                <a:solidFill>
                  <a:schemeClr val="bg1">
                    <a:lumMod val="95000"/>
                  </a:schemeClr>
                </a:solidFill>
                <a:highlight>
                  <a:srgbClr val="808080"/>
                </a:highlight>
              </a:rPr>
              <a:t>2:00 p.m. </a:t>
            </a:r>
            <a:endParaRPr lang="en-US" sz="1900" b="1">
              <a:solidFill>
                <a:schemeClr val="bg1">
                  <a:lumMod val="95000"/>
                </a:schemeClr>
              </a:solidFill>
              <a:highlight>
                <a:srgbClr val="808080"/>
              </a:highlight>
              <a:cs typeface="Calibri"/>
            </a:endParaRPr>
          </a:p>
          <a:p>
            <a:pPr>
              <a:buFont typeface="Wingdings" panose="05000000000000000000" pitchFamily="2" charset="2"/>
              <a:buChar char="Ø"/>
            </a:pPr>
            <a:r>
              <a:rPr lang="en-US">
                <a:solidFill>
                  <a:schemeClr val="tx2"/>
                </a:solidFill>
              </a:rPr>
              <a:t>Final Manual Adjustments Due </a:t>
            </a:r>
            <a:endParaRPr lang="en-US">
              <a:solidFill>
                <a:schemeClr val="tx2"/>
              </a:solidFill>
              <a:cs typeface="Calibri"/>
            </a:endParaRPr>
          </a:p>
          <a:p>
            <a:pPr>
              <a:buFont typeface="Wingdings" panose="05000000000000000000" pitchFamily="2" charset="2"/>
              <a:buChar char="Ø"/>
            </a:pPr>
            <a:r>
              <a:rPr lang="en-US">
                <a:solidFill>
                  <a:schemeClr val="tx2"/>
                </a:solidFill>
              </a:rPr>
              <a:t>Final Time Reload </a:t>
            </a:r>
            <a:endParaRPr lang="en-US">
              <a:solidFill>
                <a:schemeClr val="tx2"/>
              </a:solidFill>
              <a:cs typeface="Calibri"/>
            </a:endParaRPr>
          </a:p>
          <a:p>
            <a:endParaRPr lang="en-US"/>
          </a:p>
          <a:p>
            <a:pPr marL="0" indent="0">
              <a:buNone/>
            </a:pPr>
            <a:r>
              <a:rPr lang="en-US" sz="1900" b="1">
                <a:solidFill>
                  <a:schemeClr val="bg1">
                    <a:lumMod val="95000"/>
                  </a:schemeClr>
                </a:solidFill>
                <a:highlight>
                  <a:srgbClr val="808080"/>
                </a:highlight>
              </a:rPr>
              <a:t>4:00 p.m. </a:t>
            </a:r>
            <a:endParaRPr lang="en-US" sz="1900" b="1">
              <a:solidFill>
                <a:schemeClr val="bg1">
                  <a:lumMod val="95000"/>
                </a:schemeClr>
              </a:solidFill>
              <a:highlight>
                <a:srgbClr val="808080"/>
              </a:highlight>
              <a:cs typeface="Calibri"/>
            </a:endParaRPr>
          </a:p>
          <a:p>
            <a:pPr>
              <a:buFont typeface="Wingdings" panose="05000000000000000000" pitchFamily="2" charset="2"/>
              <a:buChar char="Ø"/>
            </a:pPr>
            <a:r>
              <a:rPr lang="en-US">
                <a:solidFill>
                  <a:schemeClr val="tx2"/>
                </a:solidFill>
              </a:rPr>
              <a:t>Payroll Confirm (Hard deadline) </a:t>
            </a:r>
            <a:endParaRPr lang="en-US">
              <a:solidFill>
                <a:schemeClr val="tx2"/>
              </a:solidFill>
              <a:cs typeface="Calibri"/>
            </a:endParaRPr>
          </a:p>
          <a:p>
            <a:endParaRPr lang="en-US"/>
          </a:p>
        </p:txBody>
      </p:sp>
    </p:spTree>
    <p:extLst>
      <p:ext uri="{BB962C8B-B14F-4D97-AF65-F5344CB8AC3E}">
        <p14:creationId xmlns:p14="http://schemas.microsoft.com/office/powerpoint/2010/main" val="2196781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B405FD7-7249-418C-81A0-22605891937A}"/>
              </a:ext>
            </a:extLst>
          </p:cNvPr>
          <p:cNvSpPr>
            <a:spLocks noGrp="1"/>
          </p:cNvSpPr>
          <p:nvPr>
            <p:ph type="ftr" sz="quarter" idx="11"/>
          </p:nvPr>
        </p:nvSpPr>
        <p:spPr>
          <a:xfrm>
            <a:off x="643051" y="6446838"/>
            <a:ext cx="6818262" cy="365125"/>
          </a:xfrm>
          <a:prstGeom prst="rect">
            <a:avLst/>
          </a:prstGeom>
        </p:spPr>
        <p:txBody>
          <a:bodyPr anchor="ctr">
            <a:normAutofit/>
          </a:bodyPr>
          <a:lstStyle/>
          <a:p>
            <a:r>
              <a:rPr lang="en-US">
                <a:ea typeface="+mn-lt"/>
                <a:cs typeface="+mn-lt"/>
              </a:rPr>
              <a:t>ONESOURCE STATUS CALL</a:t>
            </a:r>
          </a:p>
        </p:txBody>
      </p:sp>
      <p:sp>
        <p:nvSpPr>
          <p:cNvPr id="12" name="Title 11">
            <a:extLst>
              <a:ext uri="{FF2B5EF4-FFF2-40B4-BE49-F238E27FC236}">
                <a16:creationId xmlns:a16="http://schemas.microsoft.com/office/drawing/2014/main" id="{79D9D787-9669-4A1F-8CEF-8FFB16D50CBA}"/>
              </a:ext>
            </a:extLst>
          </p:cNvPr>
          <p:cNvSpPr>
            <a:spLocks noGrp="1"/>
          </p:cNvSpPr>
          <p:nvPr>
            <p:ph type="title"/>
          </p:nvPr>
        </p:nvSpPr>
        <p:spPr/>
        <p:txBody>
          <a:bodyPr/>
          <a:lstStyle/>
          <a:p>
            <a:endParaRPr lang="en-US"/>
          </a:p>
        </p:txBody>
      </p:sp>
      <p:sp>
        <p:nvSpPr>
          <p:cNvPr id="16" name="Title 4">
            <a:extLst>
              <a:ext uri="{FF2B5EF4-FFF2-40B4-BE49-F238E27FC236}">
                <a16:creationId xmlns:a16="http://schemas.microsoft.com/office/drawing/2014/main" id="{02263C21-3A4E-4A03-96AD-EDC6C24B6D29}"/>
              </a:ext>
            </a:extLst>
          </p:cNvPr>
          <p:cNvSpPr txBox="1">
            <a:spLocks/>
          </p:cNvSpPr>
          <p:nvPr/>
        </p:nvSpPr>
        <p:spPr>
          <a:xfrm>
            <a:off x="6096000" y="-1"/>
            <a:ext cx="6096000" cy="1296537"/>
          </a:xfrm>
          <a:prstGeom prst="rect">
            <a:avLst/>
          </a:prstGeom>
          <a:noFill/>
        </p:spPr>
        <p:txBody>
          <a:bodyPr vert="horz" lIns="684000" tIns="108000" rIns="91440" bIns="45720" rtlCol="0" anchor="ctr" anchorCtr="0">
            <a:normAutofit/>
          </a:bodyPr>
          <a:lstStyle>
            <a:lvl1pPr algn="l" defTabSz="914400" rtl="0" eaLnBrk="1" latinLnBrk="0" hangingPunct="1">
              <a:lnSpc>
                <a:spcPct val="90000"/>
              </a:lnSpc>
              <a:spcBef>
                <a:spcPct val="0"/>
              </a:spcBef>
              <a:buNone/>
              <a:defRPr sz="3600" kern="1200" spc="-50" baseline="0">
                <a:solidFill>
                  <a:schemeClr val="tx1">
                    <a:lumMod val="75000"/>
                    <a:lumOff val="25000"/>
                  </a:schemeClr>
                </a:solidFill>
                <a:latin typeface="+mj-lt"/>
                <a:ea typeface="+mj-ea"/>
                <a:cs typeface="+mj-cs"/>
              </a:defRPr>
            </a:lvl1pPr>
          </a:lstStyle>
          <a:p>
            <a:r>
              <a:rPr lang="en-US">
                <a:solidFill>
                  <a:schemeClr val="accent2"/>
                </a:solidFill>
                <a:latin typeface="Merriweather Sans" pitchFamily="2" charset="0"/>
              </a:rPr>
              <a:t>Pre-Payroll Processing</a:t>
            </a:r>
          </a:p>
        </p:txBody>
      </p:sp>
      <p:sp>
        <p:nvSpPr>
          <p:cNvPr id="17" name="Arrow: Pentagon 16">
            <a:extLst>
              <a:ext uri="{FF2B5EF4-FFF2-40B4-BE49-F238E27FC236}">
                <a16:creationId xmlns:a16="http://schemas.microsoft.com/office/drawing/2014/main" id="{582FF1A3-0848-4043-A57D-33F97EA0B320}"/>
              </a:ext>
            </a:extLst>
          </p:cNvPr>
          <p:cNvSpPr/>
          <p:nvPr/>
        </p:nvSpPr>
        <p:spPr>
          <a:xfrm>
            <a:off x="0" y="230255"/>
            <a:ext cx="6369698" cy="836023"/>
          </a:xfrm>
          <a:prstGeom prst="homePlat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US" sz="3600">
                <a:solidFill>
                  <a:schemeClr val="bg1"/>
                </a:solidFill>
                <a:latin typeface="Merriweather Sans" pitchFamily="2" charset="0"/>
                <a:ea typeface="Tahoma"/>
                <a:cs typeface="Tahoma"/>
              </a:rPr>
              <a:t>Payroll Queries &amp; Timeline</a:t>
            </a:r>
            <a:endParaRPr lang="en-US">
              <a:solidFill>
                <a:schemeClr val="bg1"/>
              </a:solidFill>
              <a:latin typeface="Merriweather Sans" pitchFamily="2" charset="0"/>
            </a:endParaRPr>
          </a:p>
        </p:txBody>
      </p:sp>
      <p:sp>
        <p:nvSpPr>
          <p:cNvPr id="21" name="Content Placeholder 5">
            <a:extLst>
              <a:ext uri="{FF2B5EF4-FFF2-40B4-BE49-F238E27FC236}">
                <a16:creationId xmlns:a16="http://schemas.microsoft.com/office/drawing/2014/main" id="{578D43DE-E2AA-4DFB-9263-F6BFBF075B59}"/>
              </a:ext>
            </a:extLst>
          </p:cNvPr>
          <p:cNvSpPr>
            <a:spLocks noGrp="1"/>
          </p:cNvSpPr>
          <p:nvPr>
            <p:ph sz="half" idx="1"/>
          </p:nvPr>
        </p:nvSpPr>
        <p:spPr>
          <a:xfrm>
            <a:off x="641715" y="2089850"/>
            <a:ext cx="10905457" cy="2679030"/>
          </a:xfrm>
        </p:spPr>
        <p:txBody>
          <a:bodyPr numCol="1" spcCol="540000" anchor="ctr">
            <a:normAutofit/>
          </a:bodyPr>
          <a:lstStyle/>
          <a:p>
            <a:pPr marL="285750" indent="-285750">
              <a:buFont typeface="Wingdings" panose="05000000000000000000" pitchFamily="2" charset="2"/>
              <a:buChar char="Ø"/>
            </a:pPr>
            <a:r>
              <a:rPr lang="en-US" sz="2800">
                <a:solidFill>
                  <a:schemeClr val="tx2"/>
                </a:solidFill>
              </a:rPr>
              <a:t>Biweekly hourly comp rate is also determined by Job Data</a:t>
            </a:r>
          </a:p>
          <a:p>
            <a:pPr marL="285750" indent="-285750">
              <a:buFont typeface="Wingdings" panose="05000000000000000000" pitchFamily="2" charset="2"/>
              <a:buChar char="Ø"/>
            </a:pPr>
            <a:r>
              <a:rPr lang="en-US" sz="2800">
                <a:solidFill>
                  <a:schemeClr val="tx2"/>
                </a:solidFill>
              </a:rPr>
              <a:t>Biweekly payroll is more focused on ensuring that the correct hours have been entered and approved for your employees</a:t>
            </a:r>
          </a:p>
        </p:txBody>
      </p:sp>
      <p:sp>
        <p:nvSpPr>
          <p:cNvPr id="4" name="Date Placeholder 3">
            <a:extLst>
              <a:ext uri="{FF2B5EF4-FFF2-40B4-BE49-F238E27FC236}">
                <a16:creationId xmlns:a16="http://schemas.microsoft.com/office/drawing/2014/main" id="{B6E7C736-7764-4DA6-AEF2-848A8DD0428C}"/>
              </a:ext>
            </a:extLst>
          </p:cNvPr>
          <p:cNvSpPr>
            <a:spLocks noGrp="1"/>
          </p:cNvSpPr>
          <p:nvPr>
            <p:ph type="dt" sz="half" idx="10"/>
          </p:nvPr>
        </p:nvSpPr>
        <p:spPr/>
        <p:txBody>
          <a:bodyPr/>
          <a:lstStyle/>
          <a:p>
            <a:fld id="{8C57B247-0FE6-4158-8995-4238D6AEB4AA}" type="datetime1">
              <a:rPr lang="en-US" smtClean="0"/>
              <a:t>11/9/2022</a:t>
            </a:fld>
            <a:endParaRPr lang="en-US"/>
          </a:p>
        </p:txBody>
      </p:sp>
    </p:spTree>
    <p:extLst>
      <p:ext uri="{BB962C8B-B14F-4D97-AF65-F5344CB8AC3E}">
        <p14:creationId xmlns:p14="http://schemas.microsoft.com/office/powerpoint/2010/main" val="2418871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B405FD7-7249-418C-81A0-22605891937A}"/>
              </a:ext>
            </a:extLst>
          </p:cNvPr>
          <p:cNvSpPr>
            <a:spLocks noGrp="1"/>
          </p:cNvSpPr>
          <p:nvPr>
            <p:ph type="ftr" sz="quarter" idx="11"/>
          </p:nvPr>
        </p:nvSpPr>
        <p:spPr>
          <a:xfrm>
            <a:off x="643051" y="6446838"/>
            <a:ext cx="6818262" cy="365125"/>
          </a:xfrm>
          <a:prstGeom prst="rect">
            <a:avLst/>
          </a:prstGeom>
        </p:spPr>
        <p:txBody>
          <a:bodyPr anchor="ctr">
            <a:normAutofit/>
          </a:bodyPr>
          <a:lstStyle/>
          <a:p>
            <a:r>
              <a:rPr lang="en-US">
                <a:ea typeface="+mn-lt"/>
                <a:cs typeface="+mn-lt"/>
              </a:rPr>
              <a:t>ONESOURCE STATUS CALL</a:t>
            </a:r>
          </a:p>
        </p:txBody>
      </p:sp>
      <p:sp>
        <p:nvSpPr>
          <p:cNvPr id="12" name="Title 11">
            <a:extLst>
              <a:ext uri="{FF2B5EF4-FFF2-40B4-BE49-F238E27FC236}">
                <a16:creationId xmlns:a16="http://schemas.microsoft.com/office/drawing/2014/main" id="{79D9D787-9669-4A1F-8CEF-8FFB16D50CBA}"/>
              </a:ext>
            </a:extLst>
          </p:cNvPr>
          <p:cNvSpPr>
            <a:spLocks noGrp="1"/>
          </p:cNvSpPr>
          <p:nvPr>
            <p:ph type="title"/>
          </p:nvPr>
        </p:nvSpPr>
        <p:spPr/>
        <p:txBody>
          <a:bodyPr/>
          <a:lstStyle/>
          <a:p>
            <a:endParaRPr lang="en-US"/>
          </a:p>
        </p:txBody>
      </p:sp>
      <p:sp>
        <p:nvSpPr>
          <p:cNvPr id="16" name="Title 4">
            <a:extLst>
              <a:ext uri="{FF2B5EF4-FFF2-40B4-BE49-F238E27FC236}">
                <a16:creationId xmlns:a16="http://schemas.microsoft.com/office/drawing/2014/main" id="{02263C21-3A4E-4A03-96AD-EDC6C24B6D29}"/>
              </a:ext>
            </a:extLst>
          </p:cNvPr>
          <p:cNvSpPr txBox="1">
            <a:spLocks/>
          </p:cNvSpPr>
          <p:nvPr/>
        </p:nvSpPr>
        <p:spPr>
          <a:xfrm>
            <a:off x="6096000" y="-1"/>
            <a:ext cx="6096000" cy="1296537"/>
          </a:xfrm>
          <a:prstGeom prst="rect">
            <a:avLst/>
          </a:prstGeom>
          <a:noFill/>
        </p:spPr>
        <p:txBody>
          <a:bodyPr vert="horz" lIns="684000" tIns="108000" rIns="91440" bIns="45720" rtlCol="0" anchor="ctr" anchorCtr="0">
            <a:normAutofit/>
          </a:bodyPr>
          <a:lstStyle>
            <a:lvl1pPr algn="l" defTabSz="914400" rtl="0" eaLnBrk="1" latinLnBrk="0" hangingPunct="1">
              <a:lnSpc>
                <a:spcPct val="90000"/>
              </a:lnSpc>
              <a:spcBef>
                <a:spcPct val="0"/>
              </a:spcBef>
              <a:buNone/>
              <a:defRPr sz="3600" kern="1200" spc="-50" baseline="0">
                <a:solidFill>
                  <a:schemeClr val="tx1">
                    <a:lumMod val="75000"/>
                    <a:lumOff val="25000"/>
                  </a:schemeClr>
                </a:solidFill>
                <a:latin typeface="+mj-lt"/>
                <a:ea typeface="+mj-ea"/>
                <a:cs typeface="+mj-cs"/>
              </a:defRPr>
            </a:lvl1pPr>
          </a:lstStyle>
          <a:p>
            <a:r>
              <a:rPr lang="en-US">
                <a:solidFill>
                  <a:schemeClr val="accent2"/>
                </a:solidFill>
                <a:latin typeface="Merriweather Sans" pitchFamily="2" charset="0"/>
              </a:rPr>
              <a:t>Pre-Payroll Processing</a:t>
            </a:r>
          </a:p>
        </p:txBody>
      </p:sp>
      <p:sp>
        <p:nvSpPr>
          <p:cNvPr id="17" name="Arrow: Pentagon 16">
            <a:extLst>
              <a:ext uri="{FF2B5EF4-FFF2-40B4-BE49-F238E27FC236}">
                <a16:creationId xmlns:a16="http://schemas.microsoft.com/office/drawing/2014/main" id="{582FF1A3-0848-4043-A57D-33F97EA0B320}"/>
              </a:ext>
            </a:extLst>
          </p:cNvPr>
          <p:cNvSpPr/>
          <p:nvPr/>
        </p:nvSpPr>
        <p:spPr>
          <a:xfrm>
            <a:off x="0" y="230255"/>
            <a:ext cx="6369698" cy="836023"/>
          </a:xfrm>
          <a:prstGeom prst="homePlat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US" sz="3600">
                <a:solidFill>
                  <a:schemeClr val="bg1"/>
                </a:solidFill>
                <a:latin typeface="Merriweather Sans" pitchFamily="2" charset="0"/>
                <a:ea typeface="Tahoma"/>
                <a:cs typeface="Tahoma"/>
              </a:rPr>
              <a:t>Payroll Queries &amp; Timeline</a:t>
            </a:r>
            <a:endParaRPr lang="en-US">
              <a:solidFill>
                <a:schemeClr val="bg1"/>
              </a:solidFill>
              <a:latin typeface="Merriweather Sans" pitchFamily="2" charset="0"/>
            </a:endParaRPr>
          </a:p>
        </p:txBody>
      </p:sp>
      <p:sp>
        <p:nvSpPr>
          <p:cNvPr id="21" name="Content Placeholder 5">
            <a:extLst>
              <a:ext uri="{FF2B5EF4-FFF2-40B4-BE49-F238E27FC236}">
                <a16:creationId xmlns:a16="http://schemas.microsoft.com/office/drawing/2014/main" id="{578D43DE-E2AA-4DFB-9263-F6BFBF075B59}"/>
              </a:ext>
            </a:extLst>
          </p:cNvPr>
          <p:cNvSpPr>
            <a:spLocks noGrp="1"/>
          </p:cNvSpPr>
          <p:nvPr>
            <p:ph sz="half" idx="1"/>
          </p:nvPr>
        </p:nvSpPr>
        <p:spPr>
          <a:xfrm>
            <a:off x="641715" y="2089850"/>
            <a:ext cx="10905457" cy="3682300"/>
          </a:xfrm>
        </p:spPr>
        <p:txBody>
          <a:bodyPr numCol="1" spcCol="540000">
            <a:normAutofit/>
          </a:bodyPr>
          <a:lstStyle/>
          <a:p>
            <a:pPr lvl="0"/>
            <a:r>
              <a:rPr lang="en-US">
                <a:solidFill>
                  <a:schemeClr val="tx2"/>
                </a:solidFill>
              </a:rPr>
              <a:t>Workforce Administration &gt; Compensation Query Group</a:t>
            </a:r>
          </a:p>
          <a:p>
            <a:pPr lvl="1"/>
            <a:r>
              <a:rPr lang="en-US" b="1" i="1">
                <a:solidFill>
                  <a:schemeClr val="tx1"/>
                </a:solidFill>
              </a:rPr>
              <a:t>Compensation Component Query – Summary</a:t>
            </a:r>
            <a:r>
              <a:rPr lang="en-US">
                <a:solidFill>
                  <a:schemeClr val="tx2"/>
                </a:solidFill>
              </a:rPr>
              <a:t>: Shows the employees comp rate with the supplements broken out</a:t>
            </a:r>
          </a:p>
          <a:p>
            <a:pPr lvl="0"/>
            <a:r>
              <a:rPr lang="en-US">
                <a:solidFill>
                  <a:schemeClr val="tx2"/>
                </a:solidFill>
              </a:rPr>
              <a:t>Security and Workflow &gt; MSS Workflow Query Group</a:t>
            </a:r>
          </a:p>
          <a:p>
            <a:pPr lvl="1"/>
            <a:r>
              <a:rPr lang="en-US" b="1" i="1">
                <a:solidFill>
                  <a:schemeClr val="tx1"/>
                </a:solidFill>
              </a:rPr>
              <a:t>General MSS Transactions</a:t>
            </a:r>
            <a:r>
              <a:rPr lang="en-US">
                <a:solidFill>
                  <a:schemeClr val="tx2"/>
                </a:solidFill>
              </a:rPr>
              <a:t>: Shows MSS transactions that have been entered for an employee, as well as where the transaction is in the workflow</a:t>
            </a:r>
          </a:p>
          <a:p>
            <a:r>
              <a:rPr lang="en-US">
                <a:solidFill>
                  <a:schemeClr val="tx2"/>
                </a:solidFill>
              </a:rPr>
              <a:t>Time and Labor &gt; BIWK Pre-Payroll Query Group</a:t>
            </a:r>
          </a:p>
          <a:p>
            <a:pPr lvl="1"/>
            <a:r>
              <a:rPr lang="en-US">
                <a:solidFill>
                  <a:schemeClr val="tx2"/>
                </a:solidFill>
              </a:rPr>
              <a:t>We recommend all the queries in this group if possible, to correct missed punches, exceptions, and verify the hours reported on the timesheet</a:t>
            </a:r>
          </a:p>
        </p:txBody>
      </p:sp>
      <p:sp>
        <p:nvSpPr>
          <p:cNvPr id="4" name="Date Placeholder 3">
            <a:extLst>
              <a:ext uri="{FF2B5EF4-FFF2-40B4-BE49-F238E27FC236}">
                <a16:creationId xmlns:a16="http://schemas.microsoft.com/office/drawing/2014/main" id="{B6E7C736-7764-4DA6-AEF2-848A8DD0428C}"/>
              </a:ext>
            </a:extLst>
          </p:cNvPr>
          <p:cNvSpPr>
            <a:spLocks noGrp="1"/>
          </p:cNvSpPr>
          <p:nvPr>
            <p:ph type="dt" sz="half" idx="10"/>
          </p:nvPr>
        </p:nvSpPr>
        <p:spPr/>
        <p:txBody>
          <a:bodyPr/>
          <a:lstStyle/>
          <a:p>
            <a:fld id="{8C57B247-0FE6-4158-8995-4238D6AEB4AA}" type="datetime1">
              <a:rPr lang="en-US" smtClean="0"/>
              <a:t>11/9/2022</a:t>
            </a:fld>
            <a:endParaRPr lang="en-US"/>
          </a:p>
        </p:txBody>
      </p:sp>
    </p:spTree>
    <p:extLst>
      <p:ext uri="{BB962C8B-B14F-4D97-AF65-F5344CB8AC3E}">
        <p14:creationId xmlns:p14="http://schemas.microsoft.com/office/powerpoint/2010/main" val="2446042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B405FD7-7249-418C-81A0-22605891937A}"/>
              </a:ext>
            </a:extLst>
          </p:cNvPr>
          <p:cNvSpPr>
            <a:spLocks noGrp="1"/>
          </p:cNvSpPr>
          <p:nvPr>
            <p:ph type="ftr" sz="quarter" idx="11"/>
          </p:nvPr>
        </p:nvSpPr>
        <p:spPr>
          <a:xfrm>
            <a:off x="643051" y="6446838"/>
            <a:ext cx="6818262" cy="365125"/>
          </a:xfrm>
          <a:prstGeom prst="rect">
            <a:avLst/>
          </a:prstGeom>
        </p:spPr>
        <p:txBody>
          <a:bodyPr anchor="ctr">
            <a:normAutofit/>
          </a:bodyPr>
          <a:lstStyle/>
          <a:p>
            <a:r>
              <a:rPr lang="en-US">
                <a:ea typeface="+mn-lt"/>
                <a:cs typeface="+mn-lt"/>
              </a:rPr>
              <a:t>ONESOURCE STATUS CALL</a:t>
            </a:r>
          </a:p>
        </p:txBody>
      </p:sp>
      <p:sp>
        <p:nvSpPr>
          <p:cNvPr id="12" name="Title 11">
            <a:extLst>
              <a:ext uri="{FF2B5EF4-FFF2-40B4-BE49-F238E27FC236}">
                <a16:creationId xmlns:a16="http://schemas.microsoft.com/office/drawing/2014/main" id="{79D9D787-9669-4A1F-8CEF-8FFB16D50CBA}"/>
              </a:ext>
            </a:extLst>
          </p:cNvPr>
          <p:cNvSpPr>
            <a:spLocks noGrp="1"/>
          </p:cNvSpPr>
          <p:nvPr>
            <p:ph type="title"/>
          </p:nvPr>
        </p:nvSpPr>
        <p:spPr/>
        <p:txBody>
          <a:bodyPr/>
          <a:lstStyle/>
          <a:p>
            <a:endParaRPr lang="en-US"/>
          </a:p>
        </p:txBody>
      </p:sp>
      <p:sp>
        <p:nvSpPr>
          <p:cNvPr id="16" name="Title 4">
            <a:extLst>
              <a:ext uri="{FF2B5EF4-FFF2-40B4-BE49-F238E27FC236}">
                <a16:creationId xmlns:a16="http://schemas.microsoft.com/office/drawing/2014/main" id="{02263C21-3A4E-4A03-96AD-EDC6C24B6D29}"/>
              </a:ext>
            </a:extLst>
          </p:cNvPr>
          <p:cNvSpPr txBox="1">
            <a:spLocks/>
          </p:cNvSpPr>
          <p:nvPr/>
        </p:nvSpPr>
        <p:spPr>
          <a:xfrm>
            <a:off x="6096000" y="-1"/>
            <a:ext cx="6096000" cy="1296537"/>
          </a:xfrm>
          <a:prstGeom prst="rect">
            <a:avLst/>
          </a:prstGeom>
          <a:noFill/>
        </p:spPr>
        <p:txBody>
          <a:bodyPr vert="horz" lIns="684000" tIns="108000" rIns="91440" bIns="45720" rtlCol="0" anchor="ctr" anchorCtr="0">
            <a:normAutofit/>
          </a:bodyPr>
          <a:lstStyle>
            <a:lvl1pPr algn="l" defTabSz="914400" rtl="0" eaLnBrk="1" latinLnBrk="0" hangingPunct="1">
              <a:lnSpc>
                <a:spcPct val="90000"/>
              </a:lnSpc>
              <a:spcBef>
                <a:spcPct val="0"/>
              </a:spcBef>
              <a:buNone/>
              <a:defRPr sz="3600" kern="1200" spc="-50" baseline="0">
                <a:solidFill>
                  <a:schemeClr val="tx1">
                    <a:lumMod val="75000"/>
                    <a:lumOff val="25000"/>
                  </a:schemeClr>
                </a:solidFill>
                <a:latin typeface="+mj-lt"/>
                <a:ea typeface="+mj-ea"/>
                <a:cs typeface="+mj-cs"/>
              </a:defRPr>
            </a:lvl1pPr>
          </a:lstStyle>
          <a:p>
            <a:r>
              <a:rPr lang="en-US">
                <a:solidFill>
                  <a:schemeClr val="accent2"/>
                </a:solidFill>
                <a:latin typeface="Merriweather Sans" pitchFamily="2" charset="0"/>
              </a:rPr>
              <a:t>During Payroll Processing</a:t>
            </a:r>
          </a:p>
        </p:txBody>
      </p:sp>
      <p:sp>
        <p:nvSpPr>
          <p:cNvPr id="17" name="Arrow: Pentagon 16">
            <a:extLst>
              <a:ext uri="{FF2B5EF4-FFF2-40B4-BE49-F238E27FC236}">
                <a16:creationId xmlns:a16="http://schemas.microsoft.com/office/drawing/2014/main" id="{582FF1A3-0848-4043-A57D-33F97EA0B320}"/>
              </a:ext>
            </a:extLst>
          </p:cNvPr>
          <p:cNvSpPr/>
          <p:nvPr/>
        </p:nvSpPr>
        <p:spPr>
          <a:xfrm>
            <a:off x="0" y="230255"/>
            <a:ext cx="6369698" cy="836023"/>
          </a:xfrm>
          <a:prstGeom prst="homePlat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US" sz="3600">
                <a:solidFill>
                  <a:schemeClr val="bg1"/>
                </a:solidFill>
                <a:latin typeface="Merriweather Sans" pitchFamily="2" charset="0"/>
                <a:ea typeface="Tahoma"/>
                <a:cs typeface="Tahoma"/>
              </a:rPr>
              <a:t>Payroll Queries &amp; Timeline</a:t>
            </a:r>
            <a:endParaRPr lang="en-US">
              <a:solidFill>
                <a:schemeClr val="bg1"/>
              </a:solidFill>
              <a:latin typeface="Merriweather Sans" pitchFamily="2" charset="0"/>
            </a:endParaRPr>
          </a:p>
        </p:txBody>
      </p:sp>
      <p:sp>
        <p:nvSpPr>
          <p:cNvPr id="21" name="Content Placeholder 5">
            <a:extLst>
              <a:ext uri="{FF2B5EF4-FFF2-40B4-BE49-F238E27FC236}">
                <a16:creationId xmlns:a16="http://schemas.microsoft.com/office/drawing/2014/main" id="{578D43DE-E2AA-4DFB-9263-F6BFBF075B59}"/>
              </a:ext>
            </a:extLst>
          </p:cNvPr>
          <p:cNvSpPr>
            <a:spLocks noGrp="1"/>
          </p:cNvSpPr>
          <p:nvPr>
            <p:ph sz="half" idx="1"/>
          </p:nvPr>
        </p:nvSpPr>
        <p:spPr>
          <a:xfrm>
            <a:off x="641715" y="2089850"/>
            <a:ext cx="10905457" cy="2679030"/>
          </a:xfrm>
        </p:spPr>
        <p:txBody>
          <a:bodyPr numCol="1" spcCol="540000" anchor="ctr">
            <a:normAutofit/>
          </a:bodyPr>
          <a:lstStyle/>
          <a:p>
            <a:r>
              <a:rPr lang="en-US" sz="2400">
                <a:solidFill>
                  <a:schemeClr val="tx2"/>
                </a:solidFill>
              </a:rPr>
              <a:t>While comp rate does still come from Job Data, biweekly employee pay is based more on the reported hours and ensuring the correct number of hours have loaded to the check.</a:t>
            </a:r>
          </a:p>
        </p:txBody>
      </p:sp>
      <p:sp>
        <p:nvSpPr>
          <p:cNvPr id="4" name="Date Placeholder 3">
            <a:extLst>
              <a:ext uri="{FF2B5EF4-FFF2-40B4-BE49-F238E27FC236}">
                <a16:creationId xmlns:a16="http://schemas.microsoft.com/office/drawing/2014/main" id="{B6E7C736-7764-4DA6-AEF2-848A8DD0428C}"/>
              </a:ext>
            </a:extLst>
          </p:cNvPr>
          <p:cNvSpPr>
            <a:spLocks noGrp="1"/>
          </p:cNvSpPr>
          <p:nvPr>
            <p:ph type="dt" sz="half" idx="10"/>
          </p:nvPr>
        </p:nvSpPr>
        <p:spPr/>
        <p:txBody>
          <a:bodyPr/>
          <a:lstStyle/>
          <a:p>
            <a:fld id="{8C57B247-0FE6-4158-8995-4238D6AEB4AA}" type="datetime1">
              <a:rPr lang="en-US" smtClean="0"/>
              <a:t>11/9/2022</a:t>
            </a:fld>
            <a:endParaRPr lang="en-US"/>
          </a:p>
        </p:txBody>
      </p:sp>
    </p:spTree>
    <p:extLst>
      <p:ext uri="{BB962C8B-B14F-4D97-AF65-F5344CB8AC3E}">
        <p14:creationId xmlns:p14="http://schemas.microsoft.com/office/powerpoint/2010/main" val="773177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340C2-C0F1-0BFB-1A2E-36DEA009C9BB}"/>
              </a:ext>
            </a:extLst>
          </p:cNvPr>
          <p:cNvSpPr>
            <a:spLocks noGrp="1"/>
          </p:cNvSpPr>
          <p:nvPr>
            <p:ph type="title"/>
          </p:nvPr>
        </p:nvSpPr>
        <p:spPr/>
        <p:txBody>
          <a:bodyPr/>
          <a:lstStyle/>
          <a:p>
            <a:r>
              <a:rPr lang="en-US">
                <a:solidFill>
                  <a:schemeClr val="tx1"/>
                </a:solidFill>
                <a:latin typeface="Oswald" pitchFamily="2" charset="0"/>
              </a:rPr>
              <a:t>Finance Committee</a:t>
            </a:r>
            <a:br>
              <a:rPr lang="en-US">
                <a:solidFill>
                  <a:schemeClr val="tx1"/>
                </a:solidFill>
                <a:latin typeface="Oswald" pitchFamily="2" charset="0"/>
              </a:rPr>
            </a:br>
            <a:r>
              <a:rPr lang="en-US" sz="4000" b="1" i="1">
                <a:solidFill>
                  <a:srgbClr val="554F47"/>
                </a:solidFill>
                <a:latin typeface="Merriweather Sans" pitchFamily="2" charset="0"/>
              </a:rPr>
              <a:t>Co-Chairs</a:t>
            </a:r>
            <a:r>
              <a:rPr lang="en-US" sz="4000" i="1">
                <a:solidFill>
                  <a:srgbClr val="554F47"/>
                </a:solidFill>
                <a:latin typeface="Merriweather Sans" pitchFamily="2" charset="0"/>
              </a:rPr>
              <a:t>: Kathy McCarty &amp; Shelly Terrazas</a:t>
            </a:r>
            <a:endParaRPr lang="en-US" i="1">
              <a:solidFill>
                <a:srgbClr val="554F47"/>
              </a:solidFill>
              <a:latin typeface="Merriweather Sans" pitchFamily="2" charset="0"/>
            </a:endParaRPr>
          </a:p>
        </p:txBody>
      </p:sp>
      <p:sp>
        <p:nvSpPr>
          <p:cNvPr id="4" name="Date Placeholder 3">
            <a:extLst>
              <a:ext uri="{FF2B5EF4-FFF2-40B4-BE49-F238E27FC236}">
                <a16:creationId xmlns:a16="http://schemas.microsoft.com/office/drawing/2014/main" id="{A01E0F50-A834-6979-E02F-D5391D7C6B77}"/>
              </a:ext>
            </a:extLst>
          </p:cNvPr>
          <p:cNvSpPr>
            <a:spLocks noGrp="1"/>
          </p:cNvSpPr>
          <p:nvPr>
            <p:ph type="dt" sz="half" idx="10"/>
          </p:nvPr>
        </p:nvSpPr>
        <p:spPr/>
        <p:txBody>
          <a:bodyPr/>
          <a:lstStyle/>
          <a:p>
            <a:fld id="{5A4F5D23-EC7F-47C8-85EB-D8EB97FC70B7}" type="datetime1">
              <a:rPr lang="en-US" smtClean="0"/>
              <a:t>11/9/2022</a:t>
            </a:fld>
            <a:endParaRPr lang="en-US"/>
          </a:p>
        </p:txBody>
      </p:sp>
      <p:sp>
        <p:nvSpPr>
          <p:cNvPr id="5" name="Footer Placeholder 4">
            <a:extLst>
              <a:ext uri="{FF2B5EF4-FFF2-40B4-BE49-F238E27FC236}">
                <a16:creationId xmlns:a16="http://schemas.microsoft.com/office/drawing/2014/main" id="{67312646-3B7F-BB3F-9670-EDDA0397321B}"/>
              </a:ext>
            </a:extLst>
          </p:cNvPr>
          <p:cNvSpPr>
            <a:spLocks noGrp="1"/>
          </p:cNvSpPr>
          <p:nvPr>
            <p:ph type="ftr" sz="quarter" idx="11"/>
          </p:nvPr>
        </p:nvSpPr>
        <p:spPr/>
        <p:txBody>
          <a:bodyPr/>
          <a:lstStyle/>
          <a:p>
            <a:r>
              <a:rPr lang="en-US"/>
              <a:t>ONESOURCE STATUS CALL</a:t>
            </a:r>
          </a:p>
        </p:txBody>
      </p:sp>
    </p:spTree>
    <p:extLst>
      <p:ext uri="{BB962C8B-B14F-4D97-AF65-F5344CB8AC3E}">
        <p14:creationId xmlns:p14="http://schemas.microsoft.com/office/powerpoint/2010/main" val="750335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B405FD7-7249-418C-81A0-22605891937A}"/>
              </a:ext>
            </a:extLst>
          </p:cNvPr>
          <p:cNvSpPr>
            <a:spLocks noGrp="1"/>
          </p:cNvSpPr>
          <p:nvPr>
            <p:ph type="ftr" sz="quarter" idx="11"/>
          </p:nvPr>
        </p:nvSpPr>
        <p:spPr>
          <a:xfrm>
            <a:off x="643051" y="6446838"/>
            <a:ext cx="6818262" cy="365125"/>
          </a:xfrm>
          <a:prstGeom prst="rect">
            <a:avLst/>
          </a:prstGeom>
        </p:spPr>
        <p:txBody>
          <a:bodyPr anchor="ctr">
            <a:normAutofit/>
          </a:bodyPr>
          <a:lstStyle/>
          <a:p>
            <a:r>
              <a:rPr lang="en-US">
                <a:ea typeface="+mn-lt"/>
                <a:cs typeface="+mn-lt"/>
              </a:rPr>
              <a:t>ONESOURCE STATUS CALL</a:t>
            </a:r>
          </a:p>
        </p:txBody>
      </p:sp>
      <p:sp>
        <p:nvSpPr>
          <p:cNvPr id="12" name="Title 11">
            <a:extLst>
              <a:ext uri="{FF2B5EF4-FFF2-40B4-BE49-F238E27FC236}">
                <a16:creationId xmlns:a16="http://schemas.microsoft.com/office/drawing/2014/main" id="{79D9D787-9669-4A1F-8CEF-8FFB16D50CBA}"/>
              </a:ext>
            </a:extLst>
          </p:cNvPr>
          <p:cNvSpPr>
            <a:spLocks noGrp="1"/>
          </p:cNvSpPr>
          <p:nvPr>
            <p:ph type="title"/>
          </p:nvPr>
        </p:nvSpPr>
        <p:spPr/>
        <p:txBody>
          <a:bodyPr/>
          <a:lstStyle/>
          <a:p>
            <a:endParaRPr lang="en-US"/>
          </a:p>
        </p:txBody>
      </p:sp>
      <p:sp>
        <p:nvSpPr>
          <p:cNvPr id="16" name="Title 4">
            <a:extLst>
              <a:ext uri="{FF2B5EF4-FFF2-40B4-BE49-F238E27FC236}">
                <a16:creationId xmlns:a16="http://schemas.microsoft.com/office/drawing/2014/main" id="{02263C21-3A4E-4A03-96AD-EDC6C24B6D29}"/>
              </a:ext>
            </a:extLst>
          </p:cNvPr>
          <p:cNvSpPr txBox="1">
            <a:spLocks/>
          </p:cNvSpPr>
          <p:nvPr/>
        </p:nvSpPr>
        <p:spPr>
          <a:xfrm>
            <a:off x="6096000" y="-1"/>
            <a:ext cx="6096000" cy="1296537"/>
          </a:xfrm>
          <a:prstGeom prst="rect">
            <a:avLst/>
          </a:prstGeom>
          <a:noFill/>
        </p:spPr>
        <p:txBody>
          <a:bodyPr vert="horz" lIns="684000" tIns="108000" rIns="91440" bIns="45720" rtlCol="0" anchor="ctr" anchorCtr="0">
            <a:normAutofit/>
          </a:bodyPr>
          <a:lstStyle>
            <a:lvl1pPr algn="l" defTabSz="914400" rtl="0" eaLnBrk="1" latinLnBrk="0" hangingPunct="1">
              <a:lnSpc>
                <a:spcPct val="90000"/>
              </a:lnSpc>
              <a:spcBef>
                <a:spcPct val="0"/>
              </a:spcBef>
              <a:buNone/>
              <a:defRPr sz="3600" kern="1200" spc="-50" baseline="0">
                <a:solidFill>
                  <a:schemeClr val="tx1">
                    <a:lumMod val="75000"/>
                    <a:lumOff val="25000"/>
                  </a:schemeClr>
                </a:solidFill>
                <a:latin typeface="+mj-lt"/>
                <a:ea typeface="+mj-ea"/>
                <a:cs typeface="+mj-cs"/>
              </a:defRPr>
            </a:lvl1pPr>
          </a:lstStyle>
          <a:p>
            <a:r>
              <a:rPr lang="en-US">
                <a:solidFill>
                  <a:schemeClr val="accent2"/>
                </a:solidFill>
                <a:latin typeface="Merriweather Sans" pitchFamily="2" charset="0"/>
              </a:rPr>
              <a:t>During Payroll Processing</a:t>
            </a:r>
          </a:p>
        </p:txBody>
      </p:sp>
      <p:sp>
        <p:nvSpPr>
          <p:cNvPr id="17" name="Arrow: Pentagon 16">
            <a:extLst>
              <a:ext uri="{FF2B5EF4-FFF2-40B4-BE49-F238E27FC236}">
                <a16:creationId xmlns:a16="http://schemas.microsoft.com/office/drawing/2014/main" id="{582FF1A3-0848-4043-A57D-33F97EA0B320}"/>
              </a:ext>
            </a:extLst>
          </p:cNvPr>
          <p:cNvSpPr/>
          <p:nvPr/>
        </p:nvSpPr>
        <p:spPr>
          <a:xfrm>
            <a:off x="0" y="230255"/>
            <a:ext cx="6369698" cy="836023"/>
          </a:xfrm>
          <a:prstGeom prst="homePlat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US" sz="3600">
                <a:solidFill>
                  <a:schemeClr val="bg1"/>
                </a:solidFill>
                <a:latin typeface="Merriweather Sans" pitchFamily="2" charset="0"/>
                <a:ea typeface="Tahoma"/>
                <a:cs typeface="Tahoma"/>
              </a:rPr>
              <a:t>Payroll Queries &amp; Timeline</a:t>
            </a:r>
            <a:endParaRPr lang="en-US">
              <a:solidFill>
                <a:schemeClr val="bg1"/>
              </a:solidFill>
              <a:latin typeface="Merriweather Sans" pitchFamily="2" charset="0"/>
            </a:endParaRPr>
          </a:p>
        </p:txBody>
      </p:sp>
      <p:sp>
        <p:nvSpPr>
          <p:cNvPr id="21" name="Content Placeholder 5">
            <a:extLst>
              <a:ext uri="{FF2B5EF4-FFF2-40B4-BE49-F238E27FC236}">
                <a16:creationId xmlns:a16="http://schemas.microsoft.com/office/drawing/2014/main" id="{578D43DE-E2AA-4DFB-9263-F6BFBF075B59}"/>
              </a:ext>
            </a:extLst>
          </p:cNvPr>
          <p:cNvSpPr>
            <a:spLocks noGrp="1"/>
          </p:cNvSpPr>
          <p:nvPr>
            <p:ph sz="half" idx="1"/>
          </p:nvPr>
        </p:nvSpPr>
        <p:spPr>
          <a:xfrm>
            <a:off x="641715" y="1479549"/>
            <a:ext cx="10905457" cy="4737029"/>
          </a:xfrm>
        </p:spPr>
        <p:txBody>
          <a:bodyPr numCol="1" spcCol="540000">
            <a:normAutofit lnSpcReduction="10000"/>
          </a:bodyPr>
          <a:lstStyle/>
          <a:p>
            <a:r>
              <a:rPr lang="en-US" b="1">
                <a:solidFill>
                  <a:schemeClr val="tx1"/>
                </a:solidFill>
              </a:rPr>
              <a:t>Day 1 – Before 10am</a:t>
            </a:r>
          </a:p>
          <a:p>
            <a:pPr lvl="1"/>
            <a:r>
              <a:rPr lang="en-US">
                <a:solidFill>
                  <a:schemeClr val="tx2"/>
                </a:solidFill>
              </a:rPr>
              <a:t>Time and Labor &gt; BIWK Pre-Payroll Query Group</a:t>
            </a:r>
          </a:p>
          <a:p>
            <a:pPr lvl="1"/>
            <a:r>
              <a:rPr lang="en-US" b="1" i="1">
                <a:solidFill>
                  <a:schemeClr val="tx2"/>
                </a:solidFill>
              </a:rPr>
              <a:t>Reported Time Not Approved</a:t>
            </a:r>
          </a:p>
          <a:p>
            <a:pPr lvl="1"/>
            <a:r>
              <a:rPr lang="en-US" b="1" i="1">
                <a:solidFill>
                  <a:schemeClr val="tx2"/>
                </a:solidFill>
              </a:rPr>
              <a:t>Employee Absences Not Approved</a:t>
            </a:r>
          </a:p>
          <a:p>
            <a:r>
              <a:rPr lang="en-US" b="1">
                <a:solidFill>
                  <a:schemeClr val="tx1"/>
                </a:solidFill>
              </a:rPr>
              <a:t>Day 1 – After 3:30pm </a:t>
            </a:r>
            <a:r>
              <a:rPr lang="en-US">
                <a:solidFill>
                  <a:schemeClr val="tx2"/>
                </a:solidFill>
              </a:rPr>
              <a:t>(*after email is sent to Time and Absence Listserv)</a:t>
            </a:r>
          </a:p>
          <a:p>
            <a:pPr lvl="1"/>
            <a:r>
              <a:rPr lang="en-US">
                <a:solidFill>
                  <a:schemeClr val="tx2"/>
                </a:solidFill>
              </a:rPr>
              <a:t>Time and Labor &gt; BIWK Pay Reconciliation Group</a:t>
            </a:r>
          </a:p>
          <a:p>
            <a:pPr lvl="1"/>
            <a:r>
              <a:rPr lang="en-US" b="1" i="1">
                <a:solidFill>
                  <a:schemeClr val="tx2"/>
                </a:solidFill>
              </a:rPr>
              <a:t>TL Reconciliation Report</a:t>
            </a:r>
            <a:r>
              <a:rPr lang="en-US">
                <a:solidFill>
                  <a:schemeClr val="tx2"/>
                </a:solidFill>
              </a:rPr>
              <a:t>: Shows hours that have loaded onto the check</a:t>
            </a:r>
          </a:p>
          <a:p>
            <a:pPr lvl="1"/>
            <a:r>
              <a:rPr lang="en-US" b="1" i="1">
                <a:solidFill>
                  <a:schemeClr val="tx2"/>
                </a:solidFill>
              </a:rPr>
              <a:t>Validate Biweekly Pay</a:t>
            </a:r>
            <a:r>
              <a:rPr lang="en-US">
                <a:solidFill>
                  <a:schemeClr val="tx2"/>
                </a:solidFill>
              </a:rPr>
              <a:t>: Shows what is on the check (including retro pay)</a:t>
            </a:r>
          </a:p>
          <a:p>
            <a:pPr lvl="1"/>
            <a:r>
              <a:rPr lang="en-US" b="1" i="1">
                <a:solidFill>
                  <a:schemeClr val="tx2"/>
                </a:solidFill>
              </a:rPr>
              <a:t>Unpaid Absences</a:t>
            </a:r>
            <a:r>
              <a:rPr lang="en-US">
                <a:solidFill>
                  <a:schemeClr val="tx2"/>
                </a:solidFill>
              </a:rPr>
              <a:t>: Shows employees who will go uncompensated due to insufficient leave balance</a:t>
            </a:r>
          </a:p>
          <a:p>
            <a:r>
              <a:rPr lang="en-US" b="1">
                <a:solidFill>
                  <a:schemeClr val="tx1"/>
                </a:solidFill>
              </a:rPr>
              <a:t>Day 2 – After 2pm </a:t>
            </a:r>
            <a:r>
              <a:rPr lang="en-US">
                <a:solidFill>
                  <a:schemeClr val="tx2"/>
                </a:solidFill>
              </a:rPr>
              <a:t>(after second time load and final adj load)</a:t>
            </a:r>
          </a:p>
          <a:p>
            <a:pPr lvl="1"/>
            <a:r>
              <a:rPr lang="en-US">
                <a:solidFill>
                  <a:schemeClr val="tx2"/>
                </a:solidFill>
              </a:rPr>
              <a:t>Time and Labor &gt; BIWK Pay Reconciliation Group</a:t>
            </a:r>
          </a:p>
          <a:p>
            <a:pPr lvl="1"/>
            <a:r>
              <a:rPr lang="en-US" b="1" i="1">
                <a:solidFill>
                  <a:schemeClr val="tx2"/>
                </a:solidFill>
              </a:rPr>
              <a:t>TL Reconciliation Report</a:t>
            </a:r>
            <a:r>
              <a:rPr lang="en-US">
                <a:solidFill>
                  <a:schemeClr val="tx2"/>
                </a:solidFill>
              </a:rPr>
              <a:t>: Shows hours that have loaded onto the check</a:t>
            </a:r>
          </a:p>
          <a:p>
            <a:pPr lvl="1"/>
            <a:r>
              <a:rPr lang="en-US" b="1" i="1">
                <a:solidFill>
                  <a:schemeClr val="tx2"/>
                </a:solidFill>
              </a:rPr>
              <a:t>Validate Biweekly Pay</a:t>
            </a:r>
            <a:r>
              <a:rPr lang="en-US">
                <a:solidFill>
                  <a:schemeClr val="tx2"/>
                </a:solidFill>
              </a:rPr>
              <a:t>: Shows what is on the check (including retro pay)</a:t>
            </a:r>
          </a:p>
        </p:txBody>
      </p:sp>
      <p:sp>
        <p:nvSpPr>
          <p:cNvPr id="4" name="Date Placeholder 3">
            <a:extLst>
              <a:ext uri="{FF2B5EF4-FFF2-40B4-BE49-F238E27FC236}">
                <a16:creationId xmlns:a16="http://schemas.microsoft.com/office/drawing/2014/main" id="{B6E7C736-7764-4DA6-AEF2-848A8DD0428C}"/>
              </a:ext>
            </a:extLst>
          </p:cNvPr>
          <p:cNvSpPr>
            <a:spLocks noGrp="1"/>
          </p:cNvSpPr>
          <p:nvPr>
            <p:ph type="dt" sz="half" idx="10"/>
          </p:nvPr>
        </p:nvSpPr>
        <p:spPr/>
        <p:txBody>
          <a:bodyPr/>
          <a:lstStyle/>
          <a:p>
            <a:fld id="{8C57B247-0FE6-4158-8995-4238D6AEB4AA}" type="datetime1">
              <a:rPr lang="en-US" smtClean="0"/>
              <a:t>11/9/2022</a:t>
            </a:fld>
            <a:endParaRPr lang="en-US"/>
          </a:p>
        </p:txBody>
      </p:sp>
    </p:spTree>
    <p:extLst>
      <p:ext uri="{BB962C8B-B14F-4D97-AF65-F5344CB8AC3E}">
        <p14:creationId xmlns:p14="http://schemas.microsoft.com/office/powerpoint/2010/main" val="435315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B405FD7-7249-418C-81A0-22605891937A}"/>
              </a:ext>
            </a:extLst>
          </p:cNvPr>
          <p:cNvSpPr>
            <a:spLocks noGrp="1"/>
          </p:cNvSpPr>
          <p:nvPr>
            <p:ph type="ftr" sz="quarter" idx="11"/>
          </p:nvPr>
        </p:nvSpPr>
        <p:spPr>
          <a:xfrm>
            <a:off x="643051" y="6446838"/>
            <a:ext cx="6818262" cy="365125"/>
          </a:xfrm>
          <a:prstGeom prst="rect">
            <a:avLst/>
          </a:prstGeom>
        </p:spPr>
        <p:txBody>
          <a:bodyPr anchor="ctr">
            <a:normAutofit/>
          </a:bodyPr>
          <a:lstStyle/>
          <a:p>
            <a:r>
              <a:rPr lang="en-US">
                <a:ea typeface="+mn-lt"/>
                <a:cs typeface="+mn-lt"/>
              </a:rPr>
              <a:t>ONESOURCE STATUS CALL</a:t>
            </a:r>
          </a:p>
        </p:txBody>
      </p:sp>
      <p:sp>
        <p:nvSpPr>
          <p:cNvPr id="12" name="Title 11">
            <a:extLst>
              <a:ext uri="{FF2B5EF4-FFF2-40B4-BE49-F238E27FC236}">
                <a16:creationId xmlns:a16="http://schemas.microsoft.com/office/drawing/2014/main" id="{79D9D787-9669-4A1F-8CEF-8FFB16D50CBA}"/>
              </a:ext>
            </a:extLst>
          </p:cNvPr>
          <p:cNvSpPr>
            <a:spLocks noGrp="1"/>
          </p:cNvSpPr>
          <p:nvPr>
            <p:ph type="title"/>
          </p:nvPr>
        </p:nvSpPr>
        <p:spPr/>
        <p:txBody>
          <a:bodyPr/>
          <a:lstStyle/>
          <a:p>
            <a:endParaRPr lang="en-US"/>
          </a:p>
        </p:txBody>
      </p:sp>
      <p:sp>
        <p:nvSpPr>
          <p:cNvPr id="16" name="Title 4">
            <a:extLst>
              <a:ext uri="{FF2B5EF4-FFF2-40B4-BE49-F238E27FC236}">
                <a16:creationId xmlns:a16="http://schemas.microsoft.com/office/drawing/2014/main" id="{02263C21-3A4E-4A03-96AD-EDC6C24B6D29}"/>
              </a:ext>
            </a:extLst>
          </p:cNvPr>
          <p:cNvSpPr txBox="1">
            <a:spLocks/>
          </p:cNvSpPr>
          <p:nvPr/>
        </p:nvSpPr>
        <p:spPr>
          <a:xfrm>
            <a:off x="6096000" y="-1"/>
            <a:ext cx="6096000" cy="1296537"/>
          </a:xfrm>
          <a:prstGeom prst="rect">
            <a:avLst/>
          </a:prstGeom>
          <a:noFill/>
        </p:spPr>
        <p:txBody>
          <a:bodyPr vert="horz" lIns="684000" tIns="108000" rIns="91440" bIns="45720" rtlCol="0" anchor="ctr" anchorCtr="0">
            <a:normAutofit/>
          </a:bodyPr>
          <a:lstStyle>
            <a:lvl1pPr algn="l" defTabSz="914400" rtl="0" eaLnBrk="1" latinLnBrk="0" hangingPunct="1">
              <a:lnSpc>
                <a:spcPct val="90000"/>
              </a:lnSpc>
              <a:spcBef>
                <a:spcPct val="0"/>
              </a:spcBef>
              <a:buNone/>
              <a:defRPr sz="3600" kern="1200" spc="-50" baseline="0">
                <a:solidFill>
                  <a:schemeClr val="tx1">
                    <a:lumMod val="75000"/>
                    <a:lumOff val="25000"/>
                  </a:schemeClr>
                </a:solidFill>
                <a:latin typeface="+mj-lt"/>
                <a:ea typeface="+mj-ea"/>
                <a:cs typeface="+mj-cs"/>
              </a:defRPr>
            </a:lvl1pPr>
          </a:lstStyle>
          <a:p>
            <a:r>
              <a:rPr lang="en-US">
                <a:solidFill>
                  <a:schemeClr val="accent2"/>
                </a:solidFill>
                <a:latin typeface="Merriweather Sans" pitchFamily="2" charset="0"/>
              </a:rPr>
              <a:t>Process Improvements</a:t>
            </a:r>
          </a:p>
        </p:txBody>
      </p:sp>
      <p:sp>
        <p:nvSpPr>
          <p:cNvPr id="17" name="Arrow: Pentagon 16">
            <a:extLst>
              <a:ext uri="{FF2B5EF4-FFF2-40B4-BE49-F238E27FC236}">
                <a16:creationId xmlns:a16="http://schemas.microsoft.com/office/drawing/2014/main" id="{582FF1A3-0848-4043-A57D-33F97EA0B320}"/>
              </a:ext>
            </a:extLst>
          </p:cNvPr>
          <p:cNvSpPr/>
          <p:nvPr/>
        </p:nvSpPr>
        <p:spPr>
          <a:xfrm>
            <a:off x="0" y="230255"/>
            <a:ext cx="6369698" cy="836023"/>
          </a:xfrm>
          <a:prstGeom prst="homePlat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US" sz="3600">
                <a:solidFill>
                  <a:schemeClr val="bg1"/>
                </a:solidFill>
                <a:latin typeface="Merriweather Sans" pitchFamily="2" charset="0"/>
                <a:ea typeface="Tahoma"/>
                <a:cs typeface="Tahoma"/>
              </a:rPr>
              <a:t>Payroll Queries &amp; Timeline</a:t>
            </a:r>
            <a:endParaRPr lang="en-US">
              <a:solidFill>
                <a:schemeClr val="bg1"/>
              </a:solidFill>
              <a:latin typeface="Merriweather Sans" pitchFamily="2" charset="0"/>
            </a:endParaRPr>
          </a:p>
        </p:txBody>
      </p:sp>
      <p:sp>
        <p:nvSpPr>
          <p:cNvPr id="21" name="Content Placeholder 5">
            <a:extLst>
              <a:ext uri="{FF2B5EF4-FFF2-40B4-BE49-F238E27FC236}">
                <a16:creationId xmlns:a16="http://schemas.microsoft.com/office/drawing/2014/main" id="{578D43DE-E2AA-4DFB-9263-F6BFBF075B59}"/>
              </a:ext>
            </a:extLst>
          </p:cNvPr>
          <p:cNvSpPr>
            <a:spLocks noGrp="1"/>
          </p:cNvSpPr>
          <p:nvPr>
            <p:ph sz="half" idx="1"/>
          </p:nvPr>
        </p:nvSpPr>
        <p:spPr>
          <a:xfrm>
            <a:off x="641715" y="1526791"/>
            <a:ext cx="10905457" cy="4689788"/>
          </a:xfrm>
        </p:spPr>
        <p:txBody>
          <a:bodyPr numCol="1" spcCol="540000" anchor="ctr">
            <a:normAutofit/>
          </a:bodyPr>
          <a:lstStyle/>
          <a:p>
            <a:r>
              <a:rPr lang="en-US" sz="2400">
                <a:solidFill>
                  <a:schemeClr val="tx2"/>
                </a:solidFill>
              </a:rPr>
              <a:t>The Payroll Department is always working to develop new queries and improved processes that can be used to enhance transparency and obtain a more accurate Payroll process</a:t>
            </a:r>
          </a:p>
          <a:p>
            <a:r>
              <a:rPr lang="en-US" sz="2400">
                <a:solidFill>
                  <a:schemeClr val="tx2"/>
                </a:solidFill>
              </a:rPr>
              <a:t>Payroll processing is a partnership between the units, UHR, and Central Payroll, and we want to make sure the UGA community has the tools needed to be successful</a:t>
            </a:r>
          </a:p>
          <a:p>
            <a:pPr lvl="1"/>
            <a:r>
              <a:rPr lang="en-US" sz="2000">
                <a:solidFill>
                  <a:schemeClr val="tx2"/>
                </a:solidFill>
              </a:rPr>
              <a:t>Retro Pay Query – This is a query we have been working on based on campus feedback</a:t>
            </a:r>
          </a:p>
          <a:p>
            <a:pPr lvl="1"/>
            <a:r>
              <a:rPr lang="en-US" sz="2000">
                <a:solidFill>
                  <a:schemeClr val="tx2"/>
                </a:solidFill>
              </a:rPr>
              <a:t>Do you have any ideas for other queries that would help with Payroll Processing?</a:t>
            </a:r>
          </a:p>
          <a:p>
            <a:pPr lvl="1"/>
            <a:r>
              <a:rPr lang="en-US" sz="2000">
                <a:solidFill>
                  <a:schemeClr val="tx2"/>
                </a:solidFill>
              </a:rPr>
              <a:t>Would it be helpful to send an email to run monthly validation reports in the same way that we notify for biweekly validation reports?</a:t>
            </a:r>
          </a:p>
          <a:p>
            <a:r>
              <a:rPr lang="en-US" sz="2400">
                <a:solidFill>
                  <a:schemeClr val="tx2"/>
                </a:solidFill>
              </a:rPr>
              <a:t>Let us know if you would like to set some time to meet to discuss best practices and timelines for your unit!</a:t>
            </a:r>
          </a:p>
        </p:txBody>
      </p:sp>
      <p:sp>
        <p:nvSpPr>
          <p:cNvPr id="4" name="Date Placeholder 3">
            <a:extLst>
              <a:ext uri="{FF2B5EF4-FFF2-40B4-BE49-F238E27FC236}">
                <a16:creationId xmlns:a16="http://schemas.microsoft.com/office/drawing/2014/main" id="{B6E7C736-7764-4DA6-AEF2-848A8DD0428C}"/>
              </a:ext>
            </a:extLst>
          </p:cNvPr>
          <p:cNvSpPr>
            <a:spLocks noGrp="1"/>
          </p:cNvSpPr>
          <p:nvPr>
            <p:ph type="dt" sz="half" idx="10"/>
          </p:nvPr>
        </p:nvSpPr>
        <p:spPr/>
        <p:txBody>
          <a:bodyPr/>
          <a:lstStyle/>
          <a:p>
            <a:fld id="{8C57B247-0FE6-4158-8995-4238D6AEB4AA}" type="datetime1">
              <a:rPr lang="en-US" smtClean="0"/>
              <a:t>11/9/2022</a:t>
            </a:fld>
            <a:endParaRPr lang="en-US"/>
          </a:p>
        </p:txBody>
      </p:sp>
    </p:spTree>
    <p:extLst>
      <p:ext uri="{BB962C8B-B14F-4D97-AF65-F5344CB8AC3E}">
        <p14:creationId xmlns:p14="http://schemas.microsoft.com/office/powerpoint/2010/main" val="20542758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340C2-C0F1-0BFB-1A2E-36DEA009C9BB}"/>
              </a:ext>
            </a:extLst>
          </p:cNvPr>
          <p:cNvSpPr>
            <a:spLocks noGrp="1"/>
          </p:cNvSpPr>
          <p:nvPr>
            <p:ph type="title"/>
          </p:nvPr>
        </p:nvSpPr>
        <p:spPr/>
        <p:txBody>
          <a:bodyPr/>
          <a:lstStyle/>
          <a:p>
            <a:r>
              <a:rPr lang="en-US">
                <a:solidFill>
                  <a:schemeClr val="tx1"/>
                </a:solidFill>
                <a:latin typeface="Oswald" pitchFamily="2" charset="0"/>
              </a:rPr>
              <a:t>Open Discussion</a:t>
            </a:r>
          </a:p>
        </p:txBody>
      </p:sp>
      <p:sp>
        <p:nvSpPr>
          <p:cNvPr id="4" name="Date Placeholder 3">
            <a:extLst>
              <a:ext uri="{FF2B5EF4-FFF2-40B4-BE49-F238E27FC236}">
                <a16:creationId xmlns:a16="http://schemas.microsoft.com/office/drawing/2014/main" id="{A01E0F50-A834-6979-E02F-D5391D7C6B77}"/>
              </a:ext>
            </a:extLst>
          </p:cNvPr>
          <p:cNvSpPr>
            <a:spLocks noGrp="1"/>
          </p:cNvSpPr>
          <p:nvPr>
            <p:ph type="dt" sz="half" idx="10"/>
          </p:nvPr>
        </p:nvSpPr>
        <p:spPr/>
        <p:txBody>
          <a:bodyPr/>
          <a:lstStyle/>
          <a:p>
            <a:fld id="{5A4F5D23-EC7F-47C8-85EB-D8EB97FC70B7}" type="datetime1">
              <a:rPr lang="en-US" smtClean="0"/>
              <a:t>11/9/2022</a:t>
            </a:fld>
            <a:endParaRPr lang="en-US"/>
          </a:p>
        </p:txBody>
      </p:sp>
      <p:sp>
        <p:nvSpPr>
          <p:cNvPr id="5" name="Footer Placeholder 4">
            <a:extLst>
              <a:ext uri="{FF2B5EF4-FFF2-40B4-BE49-F238E27FC236}">
                <a16:creationId xmlns:a16="http://schemas.microsoft.com/office/drawing/2014/main" id="{67312646-3B7F-BB3F-9670-EDDA0397321B}"/>
              </a:ext>
            </a:extLst>
          </p:cNvPr>
          <p:cNvSpPr>
            <a:spLocks noGrp="1"/>
          </p:cNvSpPr>
          <p:nvPr>
            <p:ph type="ftr" sz="quarter" idx="11"/>
          </p:nvPr>
        </p:nvSpPr>
        <p:spPr/>
        <p:txBody>
          <a:bodyPr/>
          <a:lstStyle/>
          <a:p>
            <a:r>
              <a:rPr lang="en-US"/>
              <a:t>ONESOURCE STATUS CALL</a:t>
            </a:r>
          </a:p>
        </p:txBody>
      </p:sp>
    </p:spTree>
    <p:extLst>
      <p:ext uri="{BB962C8B-B14F-4D97-AF65-F5344CB8AC3E}">
        <p14:creationId xmlns:p14="http://schemas.microsoft.com/office/powerpoint/2010/main" val="1077631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0B6228-3D18-4A18-9E5E-E38F75200907}"/>
              </a:ext>
            </a:extLst>
          </p:cNvPr>
          <p:cNvPicPr>
            <a:picLocks noChangeAspect="1"/>
          </p:cNvPicPr>
          <p:nvPr/>
        </p:nvPicPr>
        <p:blipFill>
          <a:blip r:embed="rId3"/>
          <a:stretch>
            <a:fillRect/>
          </a:stretch>
        </p:blipFill>
        <p:spPr>
          <a:xfrm>
            <a:off x="3120228" y="0"/>
            <a:ext cx="5952744" cy="6400800"/>
          </a:xfrm>
          <a:prstGeom prst="rect">
            <a:avLst/>
          </a:prstGeom>
          <a:noFill/>
        </p:spPr>
      </p:pic>
      <p:sp>
        <p:nvSpPr>
          <p:cNvPr id="16" name="Title 4">
            <a:extLst>
              <a:ext uri="{FF2B5EF4-FFF2-40B4-BE49-F238E27FC236}">
                <a16:creationId xmlns:a16="http://schemas.microsoft.com/office/drawing/2014/main" id="{02263C21-3A4E-4A03-96AD-EDC6C24B6D29}"/>
              </a:ext>
            </a:extLst>
          </p:cNvPr>
          <p:cNvSpPr txBox="1">
            <a:spLocks/>
          </p:cNvSpPr>
          <p:nvPr/>
        </p:nvSpPr>
        <p:spPr>
          <a:xfrm>
            <a:off x="5356143" y="3975295"/>
            <a:ext cx="6835858" cy="1089350"/>
          </a:xfrm>
          <a:custGeom>
            <a:avLst/>
            <a:gdLst>
              <a:gd name="connsiteX0" fmla="*/ 0 w 6906198"/>
              <a:gd name="connsiteY0" fmla="*/ 0 h 1089350"/>
              <a:gd name="connsiteX1" fmla="*/ 6906198 w 6906198"/>
              <a:gd name="connsiteY1" fmla="*/ 0 h 1089350"/>
              <a:gd name="connsiteX2" fmla="*/ 6906198 w 6906198"/>
              <a:gd name="connsiteY2" fmla="*/ 1089350 h 1089350"/>
              <a:gd name="connsiteX3" fmla="*/ 3805731 w 6906198"/>
              <a:gd name="connsiteY3" fmla="*/ 1089350 h 1089350"/>
              <a:gd name="connsiteX4" fmla="*/ 218470 w 6906198"/>
              <a:gd name="connsiteY4" fmla="*/ 1089350 h 1089350"/>
              <a:gd name="connsiteX5" fmla="*/ 0 w 6906198"/>
              <a:gd name="connsiteY5" fmla="*/ 1089350 h 108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06198" h="1089350">
                <a:moveTo>
                  <a:pt x="0" y="0"/>
                </a:moveTo>
                <a:lnTo>
                  <a:pt x="6906198" y="0"/>
                </a:lnTo>
                <a:lnTo>
                  <a:pt x="6906198" y="1089350"/>
                </a:lnTo>
                <a:lnTo>
                  <a:pt x="3805731" y="1089350"/>
                </a:lnTo>
                <a:lnTo>
                  <a:pt x="218470" y="1089350"/>
                </a:lnTo>
                <a:lnTo>
                  <a:pt x="0" y="1089350"/>
                </a:lnTo>
                <a:close/>
              </a:path>
            </a:pathLst>
          </a:custGeom>
          <a:solidFill>
            <a:srgbClr val="262626"/>
          </a:solidFill>
        </p:spPr>
        <p:txBody>
          <a:bodyPr vert="horz" wrap="square" lIns="396000" tIns="252000" rIns="91440" bIns="45720" rtlCol="0" anchor="t" anchorCtr="0">
            <a:normAutofit/>
          </a:bodyPr>
          <a:lstStyle>
            <a:lvl1pPr algn="l" defTabSz="914400" rtl="0" eaLnBrk="1" latinLnBrk="0" hangingPunct="1">
              <a:lnSpc>
                <a:spcPct val="90000"/>
              </a:lnSpc>
              <a:spcBef>
                <a:spcPct val="0"/>
              </a:spcBef>
              <a:buNone/>
              <a:defRPr sz="3600" kern="1200" spc="-50" baseline="0">
                <a:solidFill>
                  <a:schemeClr val="tx1">
                    <a:lumMod val="75000"/>
                    <a:lumOff val="25000"/>
                  </a:schemeClr>
                </a:solidFill>
                <a:latin typeface="+mj-lt"/>
                <a:ea typeface="+mj-ea"/>
                <a:cs typeface="+mj-cs"/>
              </a:defRPr>
            </a:lvl1pPr>
          </a:lstStyle>
          <a:p>
            <a:pPr>
              <a:spcAft>
                <a:spcPts val="600"/>
              </a:spcAft>
            </a:pPr>
            <a:r>
              <a:rPr lang="en-US" b="0" kern="1200" spc="-50" baseline="0">
                <a:solidFill>
                  <a:schemeClr val="bg1"/>
                </a:solidFill>
                <a:latin typeface="+mj-lt"/>
                <a:ea typeface="+mj-ea"/>
                <a:cs typeface="+mj-cs"/>
              </a:rPr>
              <a:t>Ad Hoc Salary Approvals</a:t>
            </a:r>
          </a:p>
        </p:txBody>
      </p:sp>
      <p:sp>
        <p:nvSpPr>
          <p:cNvPr id="21" name="Content Placeholder 5">
            <a:extLst>
              <a:ext uri="{FF2B5EF4-FFF2-40B4-BE49-F238E27FC236}">
                <a16:creationId xmlns:a16="http://schemas.microsoft.com/office/drawing/2014/main" id="{578D43DE-E2AA-4DFB-9263-F6BFBF075B59}"/>
              </a:ext>
            </a:extLst>
          </p:cNvPr>
          <p:cNvSpPr>
            <a:spLocks noGrp="1"/>
          </p:cNvSpPr>
          <p:nvPr>
            <p:ph type="body" sz="half" idx="2"/>
          </p:nvPr>
        </p:nvSpPr>
        <p:spPr>
          <a:xfrm>
            <a:off x="678634" y="0"/>
            <a:ext cx="4502965" cy="5852160"/>
          </a:xfrm>
        </p:spPr>
        <p:txBody>
          <a:bodyPr vert="horz" lIns="360000" tIns="46800" rIns="360000" bIns="45720" numCol="1" spcCol="540000" rtlCol="0" anchor="ctr" anchorCtr="0">
            <a:normAutofit/>
          </a:bodyPr>
          <a:lstStyle/>
          <a:p>
            <a:r>
              <a:rPr lang="en-US" sz="2400" b="1" kern="1200">
                <a:latin typeface="+mn-lt"/>
                <a:ea typeface="+mn-ea"/>
                <a:cs typeface="+mn-cs"/>
              </a:rPr>
              <a:t>Unit Question</a:t>
            </a:r>
            <a:r>
              <a:rPr lang="en-US" sz="2400" kern="1200">
                <a:latin typeface="+mn-lt"/>
                <a:ea typeface="+mn-ea"/>
                <a:cs typeface="+mn-cs"/>
              </a:rPr>
              <a:t>: </a:t>
            </a:r>
          </a:p>
          <a:p>
            <a:r>
              <a:rPr lang="en-US" sz="2400" kern="1200">
                <a:latin typeface="+mn-lt"/>
                <a:ea typeface="+mn-ea"/>
                <a:cs typeface="+mn-cs"/>
              </a:rPr>
              <a:t>“</a:t>
            </a:r>
            <a:r>
              <a:rPr lang="en-US" sz="2400" b="0" i="0" kern="1200">
                <a:effectLst/>
                <a:latin typeface="+mn-lt"/>
                <a:ea typeface="+mn-ea"/>
                <a:cs typeface="+mn-cs"/>
              </a:rPr>
              <a:t>Ad Hoc salary approvals for graduate Assistants and student workers. What is the value added to be "blanket" approved by UHR? Could this be delegated to the unit with oversight at UHR using queries and reporting similar to how the Graduate School is asking questions now about FTE and rate changes.”</a:t>
            </a:r>
            <a:endParaRPr lang="en-US" sz="2400" kern="1200">
              <a:latin typeface="+mn-lt"/>
              <a:ea typeface="+mn-ea"/>
              <a:cs typeface="+mn-cs"/>
            </a:endParaRPr>
          </a:p>
        </p:txBody>
      </p:sp>
      <p:sp>
        <p:nvSpPr>
          <p:cNvPr id="4" name="Date Placeholder 3">
            <a:extLst>
              <a:ext uri="{FF2B5EF4-FFF2-40B4-BE49-F238E27FC236}">
                <a16:creationId xmlns:a16="http://schemas.microsoft.com/office/drawing/2014/main" id="{B6E7C736-7764-4DA6-AEF2-848A8DD0428C}"/>
              </a:ext>
            </a:extLst>
          </p:cNvPr>
          <p:cNvSpPr>
            <a:spLocks noGrp="1"/>
          </p:cNvSpPr>
          <p:nvPr>
            <p:ph type="dt" sz="half" idx="10"/>
          </p:nvPr>
        </p:nvSpPr>
        <p:spPr>
          <a:xfrm>
            <a:off x="8218426" y="6446838"/>
            <a:ext cx="2584850" cy="365125"/>
          </a:xfrm>
        </p:spPr>
        <p:txBody>
          <a:bodyPr vert="horz" lIns="91440" tIns="45720" rIns="91440" bIns="45720" rtlCol="0" anchor="ctr">
            <a:normAutofit/>
          </a:bodyPr>
          <a:lstStyle/>
          <a:p>
            <a:pPr>
              <a:spcAft>
                <a:spcPts val="600"/>
              </a:spcAft>
            </a:pPr>
            <a:fld id="{8C57B247-0FE6-4158-8995-4238D6AEB4AA}" type="datetime1">
              <a:rPr lang="en-US" smtClean="0"/>
              <a:pPr>
                <a:spcAft>
                  <a:spcPts val="600"/>
                </a:spcAft>
              </a:pPr>
              <a:t>11/9/2022</a:t>
            </a:fld>
            <a:endParaRPr lang="en-US"/>
          </a:p>
        </p:txBody>
      </p:sp>
      <p:sp>
        <p:nvSpPr>
          <p:cNvPr id="2" name="Footer Placeholder 1">
            <a:extLst>
              <a:ext uri="{FF2B5EF4-FFF2-40B4-BE49-F238E27FC236}">
                <a16:creationId xmlns:a16="http://schemas.microsoft.com/office/drawing/2014/main" id="{4B405FD7-7249-418C-81A0-22605891937A}"/>
              </a:ext>
            </a:extLst>
          </p:cNvPr>
          <p:cNvSpPr>
            <a:spLocks noGrp="1"/>
          </p:cNvSpPr>
          <p:nvPr>
            <p:ph type="ftr" sz="quarter" idx="11"/>
          </p:nvPr>
        </p:nvSpPr>
        <p:spPr>
          <a:xfrm>
            <a:off x="643051" y="6446838"/>
            <a:ext cx="6818262" cy="365125"/>
          </a:xfrm>
        </p:spPr>
        <p:txBody>
          <a:bodyPr vert="horz" lIns="91440" tIns="45720" rIns="91440" bIns="45720" rtlCol="0" anchor="ctr">
            <a:normAutofit/>
          </a:bodyPr>
          <a:lstStyle/>
          <a:p>
            <a:pPr>
              <a:spcAft>
                <a:spcPts val="600"/>
              </a:spcAft>
            </a:pPr>
            <a:r>
              <a:rPr lang="en-US" kern="1200" cap="all" baseline="0">
                <a:latin typeface="+mn-lt"/>
                <a:ea typeface="+mn-ea"/>
                <a:cs typeface="+mn-cs"/>
              </a:rPr>
              <a:t>ONESOURCE STATUS CALL</a:t>
            </a:r>
          </a:p>
        </p:txBody>
      </p:sp>
    </p:spTree>
    <p:extLst>
      <p:ext uri="{BB962C8B-B14F-4D97-AF65-F5344CB8AC3E}">
        <p14:creationId xmlns:p14="http://schemas.microsoft.com/office/powerpoint/2010/main" val="9746880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70E260E-FCDA-922D-5F2C-60FD9D94EF67}"/>
              </a:ext>
            </a:extLst>
          </p:cNvPr>
          <p:cNvSpPr>
            <a:spLocks noGrp="1"/>
          </p:cNvSpPr>
          <p:nvPr>
            <p:ph type="pic" sz="quarter" idx="13"/>
          </p:nvPr>
        </p:nvSpPr>
        <p:spPr/>
      </p:sp>
      <p:sp>
        <p:nvSpPr>
          <p:cNvPr id="3" name="Title 2">
            <a:extLst>
              <a:ext uri="{FF2B5EF4-FFF2-40B4-BE49-F238E27FC236}">
                <a16:creationId xmlns:a16="http://schemas.microsoft.com/office/drawing/2014/main" id="{661F1268-6483-EBAF-61B5-C548CD1C5985}"/>
              </a:ext>
            </a:extLst>
          </p:cNvPr>
          <p:cNvSpPr>
            <a:spLocks noGrp="1"/>
          </p:cNvSpPr>
          <p:nvPr>
            <p:ph type="title"/>
          </p:nvPr>
        </p:nvSpPr>
        <p:spPr>
          <a:xfrm>
            <a:off x="5994697" y="591132"/>
            <a:ext cx="5007103" cy="1087974"/>
          </a:xfrm>
        </p:spPr>
        <p:txBody>
          <a:bodyPr>
            <a:normAutofit/>
          </a:bodyPr>
          <a:lstStyle/>
          <a:p>
            <a:pPr algn="ctr"/>
            <a:r>
              <a:rPr lang="en-US" sz="4000">
                <a:latin typeface="Oswald" pitchFamily="2" charset="0"/>
              </a:rPr>
              <a:t>Thanks for joining! </a:t>
            </a:r>
          </a:p>
        </p:txBody>
      </p:sp>
      <p:sp>
        <p:nvSpPr>
          <p:cNvPr id="4" name="Text Placeholder 3">
            <a:extLst>
              <a:ext uri="{FF2B5EF4-FFF2-40B4-BE49-F238E27FC236}">
                <a16:creationId xmlns:a16="http://schemas.microsoft.com/office/drawing/2014/main" id="{194C8313-302D-763C-6006-8BA06558946E}"/>
              </a:ext>
            </a:extLst>
          </p:cNvPr>
          <p:cNvSpPr>
            <a:spLocks noGrp="1"/>
          </p:cNvSpPr>
          <p:nvPr>
            <p:ph type="body" sz="half" idx="2"/>
          </p:nvPr>
        </p:nvSpPr>
        <p:spPr>
          <a:xfrm>
            <a:off x="750321" y="2108718"/>
            <a:ext cx="3463932" cy="2508580"/>
          </a:xfrm>
        </p:spPr>
        <p:txBody>
          <a:bodyPr anchor="ctr">
            <a:normAutofit/>
          </a:bodyPr>
          <a:lstStyle/>
          <a:p>
            <a:pPr marL="0" indent="0">
              <a:buNone/>
            </a:pPr>
            <a:r>
              <a:rPr lang="en-US" sz="2800" i="1">
                <a:solidFill>
                  <a:schemeClr val="tx2"/>
                </a:solidFill>
              </a:rPr>
              <a:t>Next meeting: </a:t>
            </a:r>
            <a:r>
              <a:rPr lang="en-US" sz="2800" b="1">
                <a:solidFill>
                  <a:schemeClr val="tx2"/>
                </a:solidFill>
              </a:rPr>
              <a:t>December 14</a:t>
            </a:r>
            <a:r>
              <a:rPr lang="en-US" sz="2800" b="1" baseline="30000">
                <a:solidFill>
                  <a:schemeClr val="tx2"/>
                </a:solidFill>
              </a:rPr>
              <a:t>th</a:t>
            </a:r>
            <a:endParaRPr lang="en-US" sz="2800" b="1">
              <a:solidFill>
                <a:schemeClr val="tx2"/>
              </a:solidFill>
            </a:endParaRPr>
          </a:p>
          <a:p>
            <a:pPr marL="0" indent="0">
              <a:buNone/>
            </a:pPr>
            <a:r>
              <a:rPr lang="en-US" sz="2800" i="1">
                <a:solidFill>
                  <a:schemeClr val="tx2"/>
                </a:solidFill>
              </a:rPr>
              <a:t>Location: </a:t>
            </a:r>
            <a:br>
              <a:rPr lang="en-US" sz="2800">
                <a:solidFill>
                  <a:schemeClr val="tx2"/>
                </a:solidFill>
              </a:rPr>
            </a:br>
            <a:r>
              <a:rPr lang="en-US" sz="2800" b="1">
                <a:solidFill>
                  <a:schemeClr val="tx2"/>
                </a:solidFill>
              </a:rPr>
              <a:t>Delta Innovation Hub</a:t>
            </a:r>
          </a:p>
        </p:txBody>
      </p:sp>
      <p:sp>
        <p:nvSpPr>
          <p:cNvPr id="5" name="Date Placeholder 4">
            <a:extLst>
              <a:ext uri="{FF2B5EF4-FFF2-40B4-BE49-F238E27FC236}">
                <a16:creationId xmlns:a16="http://schemas.microsoft.com/office/drawing/2014/main" id="{B7509365-BCB1-1B60-10B9-34F5864A542B}"/>
              </a:ext>
            </a:extLst>
          </p:cNvPr>
          <p:cNvSpPr>
            <a:spLocks noGrp="1"/>
          </p:cNvSpPr>
          <p:nvPr>
            <p:ph type="dt" sz="half" idx="10"/>
          </p:nvPr>
        </p:nvSpPr>
        <p:spPr/>
        <p:txBody>
          <a:bodyPr/>
          <a:lstStyle/>
          <a:p>
            <a:fld id="{ED3FF3D8-702D-40FA-8A5E-503BE708696F}" type="datetime1">
              <a:rPr lang="en-US" smtClean="0"/>
              <a:t>11/9/2022</a:t>
            </a:fld>
            <a:endParaRPr lang="en-US"/>
          </a:p>
        </p:txBody>
      </p:sp>
      <p:sp>
        <p:nvSpPr>
          <p:cNvPr id="6" name="Footer Placeholder 5">
            <a:extLst>
              <a:ext uri="{FF2B5EF4-FFF2-40B4-BE49-F238E27FC236}">
                <a16:creationId xmlns:a16="http://schemas.microsoft.com/office/drawing/2014/main" id="{ACC1FD74-474C-1AD8-EC76-9DCE313FB834}"/>
              </a:ext>
            </a:extLst>
          </p:cNvPr>
          <p:cNvSpPr>
            <a:spLocks noGrp="1"/>
          </p:cNvSpPr>
          <p:nvPr>
            <p:ph type="ftr" sz="quarter" idx="11"/>
          </p:nvPr>
        </p:nvSpPr>
        <p:spPr/>
        <p:txBody>
          <a:bodyPr/>
          <a:lstStyle/>
          <a:p>
            <a:r>
              <a:rPr lang="en-US"/>
              <a:t>ONESOURCE STATUS CALL</a:t>
            </a:r>
          </a:p>
        </p:txBody>
      </p:sp>
      <p:pic>
        <p:nvPicPr>
          <p:cNvPr id="9" name="Picture Placeholder 8" descr="A crowd of people at a football game&#10;&#10;Description automatically generated with low confidence">
            <a:extLst>
              <a:ext uri="{FF2B5EF4-FFF2-40B4-BE49-F238E27FC236}">
                <a16:creationId xmlns:a16="http://schemas.microsoft.com/office/drawing/2014/main" id="{10F7BB95-F2CE-9260-A355-01DDD69DFE50}"/>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13719" b="13719"/>
          <a:stretch>
            <a:fillRect/>
          </a:stretch>
        </p:blipFill>
        <p:spPr>
          <a:xfrm>
            <a:off x="4804499" y="1898086"/>
            <a:ext cx="7387501" cy="3575459"/>
          </a:xfrm>
        </p:spPr>
      </p:pic>
    </p:spTree>
    <p:extLst>
      <p:ext uri="{BB962C8B-B14F-4D97-AF65-F5344CB8AC3E}">
        <p14:creationId xmlns:p14="http://schemas.microsoft.com/office/powerpoint/2010/main" val="1901366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B405FD7-7249-418C-81A0-22605891937A}"/>
              </a:ext>
            </a:extLst>
          </p:cNvPr>
          <p:cNvSpPr>
            <a:spLocks noGrp="1"/>
          </p:cNvSpPr>
          <p:nvPr>
            <p:ph type="ftr" sz="quarter" idx="11"/>
          </p:nvPr>
        </p:nvSpPr>
        <p:spPr>
          <a:xfrm>
            <a:off x="643051" y="6446838"/>
            <a:ext cx="6818262" cy="365125"/>
          </a:xfrm>
          <a:prstGeom prst="rect">
            <a:avLst/>
          </a:prstGeom>
        </p:spPr>
        <p:txBody>
          <a:bodyPr anchor="ctr">
            <a:normAutofit/>
          </a:bodyPr>
          <a:lstStyle/>
          <a:p>
            <a:r>
              <a:rPr lang="en-US">
                <a:ea typeface="+mn-lt"/>
                <a:cs typeface="+mn-lt"/>
              </a:rPr>
              <a:t>ONESOURCE STATUS CALL</a:t>
            </a:r>
          </a:p>
        </p:txBody>
      </p:sp>
      <p:sp>
        <p:nvSpPr>
          <p:cNvPr id="12" name="Title 11">
            <a:extLst>
              <a:ext uri="{FF2B5EF4-FFF2-40B4-BE49-F238E27FC236}">
                <a16:creationId xmlns:a16="http://schemas.microsoft.com/office/drawing/2014/main" id="{79D9D787-9669-4A1F-8CEF-8FFB16D50CBA}"/>
              </a:ext>
            </a:extLst>
          </p:cNvPr>
          <p:cNvSpPr>
            <a:spLocks noGrp="1"/>
          </p:cNvSpPr>
          <p:nvPr>
            <p:ph type="title"/>
          </p:nvPr>
        </p:nvSpPr>
        <p:spPr/>
        <p:txBody>
          <a:bodyPr/>
          <a:lstStyle/>
          <a:p>
            <a:endParaRPr lang="en-US"/>
          </a:p>
        </p:txBody>
      </p:sp>
      <p:sp>
        <p:nvSpPr>
          <p:cNvPr id="16" name="Title 4">
            <a:extLst>
              <a:ext uri="{FF2B5EF4-FFF2-40B4-BE49-F238E27FC236}">
                <a16:creationId xmlns:a16="http://schemas.microsoft.com/office/drawing/2014/main" id="{02263C21-3A4E-4A03-96AD-EDC6C24B6D29}"/>
              </a:ext>
            </a:extLst>
          </p:cNvPr>
          <p:cNvSpPr txBox="1">
            <a:spLocks/>
          </p:cNvSpPr>
          <p:nvPr/>
        </p:nvSpPr>
        <p:spPr>
          <a:xfrm>
            <a:off x="6096000" y="-1"/>
            <a:ext cx="6096000" cy="1296537"/>
          </a:xfrm>
          <a:prstGeom prst="rect">
            <a:avLst/>
          </a:prstGeom>
          <a:noFill/>
        </p:spPr>
        <p:txBody>
          <a:bodyPr vert="horz" lIns="684000" tIns="108000" rIns="91440" bIns="45720" rtlCol="0" anchor="ctr" anchorCtr="0">
            <a:normAutofit/>
          </a:bodyPr>
          <a:lstStyle>
            <a:lvl1pPr algn="l" defTabSz="914400" rtl="0" eaLnBrk="1" latinLnBrk="0" hangingPunct="1">
              <a:lnSpc>
                <a:spcPct val="90000"/>
              </a:lnSpc>
              <a:spcBef>
                <a:spcPct val="0"/>
              </a:spcBef>
              <a:buNone/>
              <a:defRPr sz="3600" kern="1200" spc="-50" baseline="0">
                <a:solidFill>
                  <a:schemeClr val="tx1">
                    <a:lumMod val="75000"/>
                    <a:lumOff val="25000"/>
                  </a:schemeClr>
                </a:solidFill>
                <a:latin typeface="+mj-lt"/>
                <a:ea typeface="+mj-ea"/>
                <a:cs typeface="+mj-cs"/>
              </a:defRPr>
            </a:lvl1pPr>
          </a:lstStyle>
          <a:p>
            <a:r>
              <a:rPr lang="en-US">
                <a:solidFill>
                  <a:schemeClr val="accent2"/>
                </a:solidFill>
                <a:latin typeface="Merriweather Sans" pitchFamily="2" charset="0"/>
              </a:rPr>
              <a:t>Stewardship</a:t>
            </a:r>
          </a:p>
        </p:txBody>
      </p:sp>
      <p:sp>
        <p:nvSpPr>
          <p:cNvPr id="17" name="Arrow: Pentagon 16">
            <a:extLst>
              <a:ext uri="{FF2B5EF4-FFF2-40B4-BE49-F238E27FC236}">
                <a16:creationId xmlns:a16="http://schemas.microsoft.com/office/drawing/2014/main" id="{582FF1A3-0848-4043-A57D-33F97EA0B320}"/>
              </a:ext>
            </a:extLst>
          </p:cNvPr>
          <p:cNvSpPr/>
          <p:nvPr/>
        </p:nvSpPr>
        <p:spPr>
          <a:xfrm>
            <a:off x="0" y="230255"/>
            <a:ext cx="6096000" cy="836023"/>
          </a:xfrm>
          <a:prstGeom prst="homePlat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US" sz="3600">
                <a:solidFill>
                  <a:schemeClr val="bg1"/>
                </a:solidFill>
                <a:latin typeface="Merriweather Sans" pitchFamily="2" charset="0"/>
                <a:ea typeface="Tahoma"/>
                <a:cs typeface="Tahoma"/>
              </a:rPr>
              <a:t>Finance Committee</a:t>
            </a:r>
            <a:endParaRPr lang="en-US">
              <a:solidFill>
                <a:schemeClr val="bg1"/>
              </a:solidFill>
              <a:latin typeface="Merriweather Sans" pitchFamily="2" charset="0"/>
            </a:endParaRPr>
          </a:p>
        </p:txBody>
      </p:sp>
      <p:sp>
        <p:nvSpPr>
          <p:cNvPr id="4" name="Date Placeholder 3">
            <a:extLst>
              <a:ext uri="{FF2B5EF4-FFF2-40B4-BE49-F238E27FC236}">
                <a16:creationId xmlns:a16="http://schemas.microsoft.com/office/drawing/2014/main" id="{B6E7C736-7764-4DA6-AEF2-848A8DD0428C}"/>
              </a:ext>
            </a:extLst>
          </p:cNvPr>
          <p:cNvSpPr>
            <a:spLocks noGrp="1"/>
          </p:cNvSpPr>
          <p:nvPr>
            <p:ph type="dt" sz="half" idx="10"/>
          </p:nvPr>
        </p:nvSpPr>
        <p:spPr/>
        <p:txBody>
          <a:bodyPr/>
          <a:lstStyle/>
          <a:p>
            <a:fld id="{8C57B247-0FE6-4158-8995-4238D6AEB4AA}" type="datetime1">
              <a:rPr lang="en-US" smtClean="0"/>
              <a:t>11/9/2022</a:t>
            </a:fld>
            <a:endParaRPr lang="en-US"/>
          </a:p>
        </p:txBody>
      </p:sp>
      <p:pic>
        <p:nvPicPr>
          <p:cNvPr id="11" name="Picture 10" descr="Text&#10;&#10;Description automatically generated">
            <a:extLst>
              <a:ext uri="{FF2B5EF4-FFF2-40B4-BE49-F238E27FC236}">
                <a16:creationId xmlns:a16="http://schemas.microsoft.com/office/drawing/2014/main" id="{623D3086-5B37-25C1-8804-C932B194792D}"/>
              </a:ext>
            </a:extLst>
          </p:cNvPr>
          <p:cNvPicPr>
            <a:picLocks noChangeAspect="1"/>
          </p:cNvPicPr>
          <p:nvPr/>
        </p:nvPicPr>
        <p:blipFill rotWithShape="1">
          <a:blip r:embed="rId3"/>
          <a:srcRect t="12755" b="14997"/>
          <a:stretch/>
        </p:blipFill>
        <p:spPr>
          <a:xfrm>
            <a:off x="2578985" y="1308785"/>
            <a:ext cx="6873608" cy="4968767"/>
          </a:xfrm>
          <a:prstGeom prst="rect">
            <a:avLst/>
          </a:prstGeom>
        </p:spPr>
      </p:pic>
    </p:spTree>
    <p:extLst>
      <p:ext uri="{BB962C8B-B14F-4D97-AF65-F5344CB8AC3E}">
        <p14:creationId xmlns:p14="http://schemas.microsoft.com/office/powerpoint/2010/main" val="237272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B405FD7-7249-418C-81A0-22605891937A}"/>
              </a:ext>
            </a:extLst>
          </p:cNvPr>
          <p:cNvSpPr>
            <a:spLocks noGrp="1"/>
          </p:cNvSpPr>
          <p:nvPr>
            <p:ph type="ftr" sz="quarter" idx="11"/>
          </p:nvPr>
        </p:nvSpPr>
        <p:spPr>
          <a:xfrm>
            <a:off x="643051" y="6446838"/>
            <a:ext cx="6818262" cy="365125"/>
          </a:xfrm>
          <a:prstGeom prst="rect">
            <a:avLst/>
          </a:prstGeom>
        </p:spPr>
        <p:txBody>
          <a:bodyPr anchor="ctr">
            <a:normAutofit/>
          </a:bodyPr>
          <a:lstStyle/>
          <a:p>
            <a:r>
              <a:rPr lang="en-US">
                <a:ea typeface="+mn-lt"/>
                <a:cs typeface="+mn-lt"/>
              </a:rPr>
              <a:t>ONESOURCE STATUS CALL</a:t>
            </a:r>
          </a:p>
        </p:txBody>
      </p:sp>
      <p:sp>
        <p:nvSpPr>
          <p:cNvPr id="12" name="Title 11">
            <a:extLst>
              <a:ext uri="{FF2B5EF4-FFF2-40B4-BE49-F238E27FC236}">
                <a16:creationId xmlns:a16="http://schemas.microsoft.com/office/drawing/2014/main" id="{79D9D787-9669-4A1F-8CEF-8FFB16D50CBA}"/>
              </a:ext>
            </a:extLst>
          </p:cNvPr>
          <p:cNvSpPr>
            <a:spLocks noGrp="1"/>
          </p:cNvSpPr>
          <p:nvPr>
            <p:ph type="title"/>
          </p:nvPr>
        </p:nvSpPr>
        <p:spPr/>
        <p:txBody>
          <a:bodyPr/>
          <a:lstStyle/>
          <a:p>
            <a:endParaRPr lang="en-US"/>
          </a:p>
        </p:txBody>
      </p:sp>
      <p:sp>
        <p:nvSpPr>
          <p:cNvPr id="16" name="Title 4">
            <a:extLst>
              <a:ext uri="{FF2B5EF4-FFF2-40B4-BE49-F238E27FC236}">
                <a16:creationId xmlns:a16="http://schemas.microsoft.com/office/drawing/2014/main" id="{02263C21-3A4E-4A03-96AD-EDC6C24B6D29}"/>
              </a:ext>
            </a:extLst>
          </p:cNvPr>
          <p:cNvSpPr txBox="1">
            <a:spLocks/>
          </p:cNvSpPr>
          <p:nvPr/>
        </p:nvSpPr>
        <p:spPr>
          <a:xfrm>
            <a:off x="6096000" y="-1"/>
            <a:ext cx="6096000" cy="1296537"/>
          </a:xfrm>
          <a:prstGeom prst="rect">
            <a:avLst/>
          </a:prstGeom>
          <a:noFill/>
        </p:spPr>
        <p:txBody>
          <a:bodyPr vert="horz" lIns="684000" tIns="108000" rIns="91440" bIns="45720" rtlCol="0" anchor="ctr" anchorCtr="0">
            <a:normAutofit/>
          </a:bodyPr>
          <a:lstStyle>
            <a:lvl1pPr algn="l" defTabSz="914400" rtl="0" eaLnBrk="1" latinLnBrk="0" hangingPunct="1">
              <a:lnSpc>
                <a:spcPct val="90000"/>
              </a:lnSpc>
              <a:spcBef>
                <a:spcPct val="0"/>
              </a:spcBef>
              <a:buNone/>
              <a:defRPr sz="3600" kern="1200" spc="-50" baseline="0">
                <a:solidFill>
                  <a:schemeClr val="tx1">
                    <a:lumMod val="75000"/>
                    <a:lumOff val="25000"/>
                  </a:schemeClr>
                </a:solidFill>
                <a:latin typeface="+mj-lt"/>
                <a:ea typeface="+mj-ea"/>
                <a:cs typeface="+mj-cs"/>
              </a:defRPr>
            </a:lvl1pPr>
          </a:lstStyle>
          <a:p>
            <a:r>
              <a:rPr lang="en-US">
                <a:solidFill>
                  <a:schemeClr val="accent2"/>
                </a:solidFill>
                <a:latin typeface="Merriweather Sans" pitchFamily="2" charset="0"/>
              </a:rPr>
              <a:t>Stewardship</a:t>
            </a:r>
          </a:p>
        </p:txBody>
      </p:sp>
      <p:sp>
        <p:nvSpPr>
          <p:cNvPr id="17" name="Arrow: Pentagon 16">
            <a:extLst>
              <a:ext uri="{FF2B5EF4-FFF2-40B4-BE49-F238E27FC236}">
                <a16:creationId xmlns:a16="http://schemas.microsoft.com/office/drawing/2014/main" id="{582FF1A3-0848-4043-A57D-33F97EA0B320}"/>
              </a:ext>
            </a:extLst>
          </p:cNvPr>
          <p:cNvSpPr/>
          <p:nvPr/>
        </p:nvSpPr>
        <p:spPr>
          <a:xfrm>
            <a:off x="0" y="230255"/>
            <a:ext cx="6096000" cy="836023"/>
          </a:xfrm>
          <a:prstGeom prst="homePlat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US" sz="3600">
                <a:solidFill>
                  <a:schemeClr val="bg1"/>
                </a:solidFill>
                <a:latin typeface="Merriweather Sans" pitchFamily="2" charset="0"/>
                <a:ea typeface="Tahoma"/>
                <a:cs typeface="Tahoma"/>
              </a:rPr>
              <a:t>Finance Committee</a:t>
            </a:r>
            <a:endParaRPr lang="en-US">
              <a:solidFill>
                <a:schemeClr val="bg1"/>
              </a:solidFill>
              <a:latin typeface="Merriweather Sans" pitchFamily="2" charset="0"/>
            </a:endParaRPr>
          </a:p>
        </p:txBody>
      </p:sp>
      <p:sp>
        <p:nvSpPr>
          <p:cNvPr id="4" name="Date Placeholder 3">
            <a:extLst>
              <a:ext uri="{FF2B5EF4-FFF2-40B4-BE49-F238E27FC236}">
                <a16:creationId xmlns:a16="http://schemas.microsoft.com/office/drawing/2014/main" id="{B6E7C736-7764-4DA6-AEF2-848A8DD0428C}"/>
              </a:ext>
            </a:extLst>
          </p:cNvPr>
          <p:cNvSpPr>
            <a:spLocks noGrp="1"/>
          </p:cNvSpPr>
          <p:nvPr>
            <p:ph type="dt" sz="half" idx="10"/>
          </p:nvPr>
        </p:nvSpPr>
        <p:spPr/>
        <p:txBody>
          <a:bodyPr/>
          <a:lstStyle/>
          <a:p>
            <a:fld id="{8C57B247-0FE6-4158-8995-4238D6AEB4AA}" type="datetime1">
              <a:rPr lang="en-US" smtClean="0"/>
              <a:t>11/9/2022</a:t>
            </a:fld>
            <a:endParaRPr lang="en-US"/>
          </a:p>
        </p:txBody>
      </p:sp>
      <p:sp>
        <p:nvSpPr>
          <p:cNvPr id="6" name="Content Placeholder 5">
            <a:extLst>
              <a:ext uri="{FF2B5EF4-FFF2-40B4-BE49-F238E27FC236}">
                <a16:creationId xmlns:a16="http://schemas.microsoft.com/office/drawing/2014/main" id="{79910C50-902E-529B-E9E4-8554C620C67C}"/>
              </a:ext>
            </a:extLst>
          </p:cNvPr>
          <p:cNvSpPr>
            <a:spLocks noGrp="1"/>
          </p:cNvSpPr>
          <p:nvPr>
            <p:ph sz="half" idx="1"/>
          </p:nvPr>
        </p:nvSpPr>
        <p:spPr/>
        <p:txBody>
          <a:bodyPr/>
          <a:lstStyle/>
          <a:p>
            <a:endParaRPr lang="en-US"/>
          </a:p>
        </p:txBody>
      </p:sp>
      <p:pic>
        <p:nvPicPr>
          <p:cNvPr id="9" name="Picture 8">
            <a:extLst>
              <a:ext uri="{FF2B5EF4-FFF2-40B4-BE49-F238E27FC236}">
                <a16:creationId xmlns:a16="http://schemas.microsoft.com/office/drawing/2014/main" id="{6EA6A3FE-A9AA-3C88-4EF1-9BFEE63759EE}"/>
              </a:ext>
            </a:extLst>
          </p:cNvPr>
          <p:cNvPicPr>
            <a:picLocks noChangeAspect="1"/>
          </p:cNvPicPr>
          <p:nvPr/>
        </p:nvPicPr>
        <p:blipFill rotWithShape="1">
          <a:blip r:embed="rId3"/>
          <a:srcRect t="1424" b="2948"/>
          <a:stretch/>
        </p:blipFill>
        <p:spPr>
          <a:xfrm>
            <a:off x="3446045" y="1296533"/>
            <a:ext cx="5299905" cy="5068169"/>
          </a:xfrm>
          <a:prstGeom prst="rect">
            <a:avLst/>
          </a:prstGeom>
        </p:spPr>
      </p:pic>
      <p:sp>
        <p:nvSpPr>
          <p:cNvPr id="10" name="Text Placeholder 1">
            <a:extLst>
              <a:ext uri="{FF2B5EF4-FFF2-40B4-BE49-F238E27FC236}">
                <a16:creationId xmlns:a16="http://schemas.microsoft.com/office/drawing/2014/main" id="{7BEB7220-D65F-9A03-1A2B-21586EE89D3E}"/>
              </a:ext>
            </a:extLst>
          </p:cNvPr>
          <p:cNvSpPr txBox="1">
            <a:spLocks/>
          </p:cNvSpPr>
          <p:nvPr/>
        </p:nvSpPr>
        <p:spPr>
          <a:xfrm>
            <a:off x="1763918" y="3023099"/>
            <a:ext cx="8664157" cy="1419586"/>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11500">
                <a:solidFill>
                  <a:srgbClr val="BA0C2F"/>
                </a:solidFill>
                <a:latin typeface="Oswald" pitchFamily="2" charset="0"/>
              </a:rPr>
              <a:t>PUBLIC TRUST</a:t>
            </a:r>
          </a:p>
        </p:txBody>
      </p:sp>
    </p:spTree>
    <p:extLst>
      <p:ext uri="{BB962C8B-B14F-4D97-AF65-F5344CB8AC3E}">
        <p14:creationId xmlns:p14="http://schemas.microsoft.com/office/powerpoint/2010/main" val="155992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9" presetClass="entr" presetSubtype="0" repeatCount="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B405FD7-7249-418C-81A0-22605891937A}"/>
              </a:ext>
            </a:extLst>
          </p:cNvPr>
          <p:cNvSpPr>
            <a:spLocks noGrp="1"/>
          </p:cNvSpPr>
          <p:nvPr>
            <p:ph type="ftr" sz="quarter" idx="11"/>
          </p:nvPr>
        </p:nvSpPr>
        <p:spPr>
          <a:xfrm>
            <a:off x="643051" y="6446838"/>
            <a:ext cx="6818262" cy="365125"/>
          </a:xfrm>
          <a:prstGeom prst="rect">
            <a:avLst/>
          </a:prstGeom>
        </p:spPr>
        <p:txBody>
          <a:bodyPr anchor="ctr">
            <a:normAutofit/>
          </a:bodyPr>
          <a:lstStyle/>
          <a:p>
            <a:r>
              <a:rPr lang="en-US">
                <a:ea typeface="+mn-lt"/>
                <a:cs typeface="+mn-lt"/>
              </a:rPr>
              <a:t>ONESOURCE STATUS CALL</a:t>
            </a:r>
          </a:p>
        </p:txBody>
      </p:sp>
      <p:sp>
        <p:nvSpPr>
          <p:cNvPr id="12" name="Title 11">
            <a:extLst>
              <a:ext uri="{FF2B5EF4-FFF2-40B4-BE49-F238E27FC236}">
                <a16:creationId xmlns:a16="http://schemas.microsoft.com/office/drawing/2014/main" id="{79D9D787-9669-4A1F-8CEF-8FFB16D50CBA}"/>
              </a:ext>
            </a:extLst>
          </p:cNvPr>
          <p:cNvSpPr>
            <a:spLocks noGrp="1"/>
          </p:cNvSpPr>
          <p:nvPr>
            <p:ph type="title"/>
          </p:nvPr>
        </p:nvSpPr>
        <p:spPr/>
        <p:txBody>
          <a:bodyPr/>
          <a:lstStyle/>
          <a:p>
            <a:endParaRPr lang="en-US"/>
          </a:p>
        </p:txBody>
      </p:sp>
      <p:sp>
        <p:nvSpPr>
          <p:cNvPr id="16" name="Title 4">
            <a:extLst>
              <a:ext uri="{FF2B5EF4-FFF2-40B4-BE49-F238E27FC236}">
                <a16:creationId xmlns:a16="http://schemas.microsoft.com/office/drawing/2014/main" id="{02263C21-3A4E-4A03-96AD-EDC6C24B6D29}"/>
              </a:ext>
            </a:extLst>
          </p:cNvPr>
          <p:cNvSpPr txBox="1">
            <a:spLocks/>
          </p:cNvSpPr>
          <p:nvPr/>
        </p:nvSpPr>
        <p:spPr>
          <a:xfrm>
            <a:off x="6096000" y="-1"/>
            <a:ext cx="6096000" cy="1296537"/>
          </a:xfrm>
          <a:prstGeom prst="rect">
            <a:avLst/>
          </a:prstGeom>
          <a:noFill/>
        </p:spPr>
        <p:txBody>
          <a:bodyPr vert="horz" lIns="684000" tIns="108000" rIns="91440" bIns="45720" rtlCol="0" anchor="ctr" anchorCtr="0">
            <a:normAutofit/>
          </a:bodyPr>
          <a:lstStyle>
            <a:lvl1pPr algn="l" defTabSz="914400" rtl="0" eaLnBrk="1" latinLnBrk="0" hangingPunct="1">
              <a:lnSpc>
                <a:spcPct val="90000"/>
              </a:lnSpc>
              <a:spcBef>
                <a:spcPct val="0"/>
              </a:spcBef>
              <a:buNone/>
              <a:defRPr sz="3600" kern="1200" spc="-50" baseline="0">
                <a:solidFill>
                  <a:schemeClr val="tx1">
                    <a:lumMod val="75000"/>
                    <a:lumOff val="25000"/>
                  </a:schemeClr>
                </a:solidFill>
                <a:latin typeface="+mj-lt"/>
                <a:ea typeface="+mj-ea"/>
                <a:cs typeface="+mj-cs"/>
              </a:defRPr>
            </a:lvl1pPr>
          </a:lstStyle>
          <a:p>
            <a:r>
              <a:rPr lang="en-US">
                <a:solidFill>
                  <a:schemeClr val="accent2"/>
                </a:solidFill>
                <a:latin typeface="Merriweather Sans" pitchFamily="2" charset="0"/>
              </a:rPr>
              <a:t>Stewardship</a:t>
            </a:r>
          </a:p>
        </p:txBody>
      </p:sp>
      <p:sp>
        <p:nvSpPr>
          <p:cNvPr id="17" name="Arrow: Pentagon 16">
            <a:extLst>
              <a:ext uri="{FF2B5EF4-FFF2-40B4-BE49-F238E27FC236}">
                <a16:creationId xmlns:a16="http://schemas.microsoft.com/office/drawing/2014/main" id="{582FF1A3-0848-4043-A57D-33F97EA0B320}"/>
              </a:ext>
            </a:extLst>
          </p:cNvPr>
          <p:cNvSpPr/>
          <p:nvPr/>
        </p:nvSpPr>
        <p:spPr>
          <a:xfrm>
            <a:off x="0" y="230255"/>
            <a:ext cx="6096000" cy="836023"/>
          </a:xfrm>
          <a:prstGeom prst="homePlat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US" sz="3600">
                <a:solidFill>
                  <a:schemeClr val="bg1"/>
                </a:solidFill>
                <a:latin typeface="Merriweather Sans" pitchFamily="2" charset="0"/>
                <a:ea typeface="Tahoma"/>
                <a:cs typeface="Tahoma"/>
              </a:rPr>
              <a:t>Finance Committee</a:t>
            </a:r>
            <a:endParaRPr lang="en-US">
              <a:solidFill>
                <a:schemeClr val="bg1"/>
              </a:solidFill>
              <a:latin typeface="Merriweather Sans" pitchFamily="2" charset="0"/>
            </a:endParaRPr>
          </a:p>
        </p:txBody>
      </p:sp>
      <p:sp>
        <p:nvSpPr>
          <p:cNvPr id="4" name="Date Placeholder 3">
            <a:extLst>
              <a:ext uri="{FF2B5EF4-FFF2-40B4-BE49-F238E27FC236}">
                <a16:creationId xmlns:a16="http://schemas.microsoft.com/office/drawing/2014/main" id="{B6E7C736-7764-4DA6-AEF2-848A8DD0428C}"/>
              </a:ext>
            </a:extLst>
          </p:cNvPr>
          <p:cNvSpPr>
            <a:spLocks noGrp="1"/>
          </p:cNvSpPr>
          <p:nvPr>
            <p:ph type="dt" sz="half" idx="10"/>
          </p:nvPr>
        </p:nvSpPr>
        <p:spPr/>
        <p:txBody>
          <a:bodyPr/>
          <a:lstStyle/>
          <a:p>
            <a:fld id="{8C57B247-0FE6-4158-8995-4238D6AEB4AA}" type="datetime1">
              <a:rPr lang="en-US" smtClean="0"/>
              <a:t>11/9/2022</a:t>
            </a:fld>
            <a:endParaRPr lang="en-US"/>
          </a:p>
        </p:txBody>
      </p:sp>
      <p:graphicFrame>
        <p:nvGraphicFramePr>
          <p:cNvPr id="8" name="Object 7">
            <a:extLst>
              <a:ext uri="{FF2B5EF4-FFF2-40B4-BE49-F238E27FC236}">
                <a16:creationId xmlns:a16="http://schemas.microsoft.com/office/drawing/2014/main" id="{CAFBAE74-6CEC-AEF1-9853-D55B78E905C6}"/>
              </a:ext>
            </a:extLst>
          </p:cNvPr>
          <p:cNvGraphicFramePr>
            <a:graphicFrameLocks noGrp="1" noChangeAspect="1"/>
          </p:cNvGraphicFramePr>
          <p:nvPr>
            <p:ph sz="half" idx="1"/>
            <p:extLst>
              <p:ext uri="{D42A27DB-BD31-4B8C-83A1-F6EECF244321}">
                <p14:modId xmlns:p14="http://schemas.microsoft.com/office/powerpoint/2010/main" val="182337681"/>
              </p:ext>
            </p:extLst>
          </p:nvPr>
        </p:nvGraphicFramePr>
        <p:xfrm>
          <a:off x="2985795" y="891464"/>
          <a:ext cx="9426851" cy="540553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3E543384-B332-DF3A-A39D-73E123BC5470}"/>
              </a:ext>
            </a:extLst>
          </p:cNvPr>
          <p:cNvSpPr txBox="1"/>
          <p:nvPr/>
        </p:nvSpPr>
        <p:spPr>
          <a:xfrm>
            <a:off x="643051" y="3424335"/>
            <a:ext cx="6102220" cy="707886"/>
          </a:xfrm>
          <a:prstGeom prst="rect">
            <a:avLst/>
          </a:prstGeom>
          <a:noFill/>
        </p:spPr>
        <p:txBody>
          <a:bodyPr wrap="square">
            <a:spAutoFit/>
          </a:bodyPr>
          <a:lstStyle/>
          <a:p>
            <a:pPr>
              <a:spcAft>
                <a:spcPts val="600"/>
              </a:spcAft>
            </a:pPr>
            <a:r>
              <a:rPr lang="en-US" sz="4000">
                <a:latin typeface="Oswald" pitchFamily="2" charset="0"/>
              </a:rPr>
              <a:t>FY23 Budget Sources</a:t>
            </a:r>
          </a:p>
        </p:txBody>
      </p:sp>
    </p:spTree>
    <p:extLst>
      <p:ext uri="{BB962C8B-B14F-4D97-AF65-F5344CB8AC3E}">
        <p14:creationId xmlns:p14="http://schemas.microsoft.com/office/powerpoint/2010/main" val="2099466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B405FD7-7249-418C-81A0-22605891937A}"/>
              </a:ext>
            </a:extLst>
          </p:cNvPr>
          <p:cNvSpPr>
            <a:spLocks noGrp="1"/>
          </p:cNvSpPr>
          <p:nvPr>
            <p:ph type="ftr" sz="quarter" idx="11"/>
          </p:nvPr>
        </p:nvSpPr>
        <p:spPr>
          <a:xfrm>
            <a:off x="643051" y="6446838"/>
            <a:ext cx="6818262" cy="365125"/>
          </a:xfrm>
          <a:prstGeom prst="rect">
            <a:avLst/>
          </a:prstGeom>
        </p:spPr>
        <p:txBody>
          <a:bodyPr anchor="ctr">
            <a:normAutofit/>
          </a:bodyPr>
          <a:lstStyle/>
          <a:p>
            <a:r>
              <a:rPr lang="en-US">
                <a:ea typeface="+mn-lt"/>
                <a:cs typeface="+mn-lt"/>
              </a:rPr>
              <a:t>ONESOURCE STATUS CALL</a:t>
            </a:r>
          </a:p>
        </p:txBody>
      </p:sp>
      <p:sp>
        <p:nvSpPr>
          <p:cNvPr id="12" name="Title 11">
            <a:extLst>
              <a:ext uri="{FF2B5EF4-FFF2-40B4-BE49-F238E27FC236}">
                <a16:creationId xmlns:a16="http://schemas.microsoft.com/office/drawing/2014/main" id="{79D9D787-9669-4A1F-8CEF-8FFB16D50CBA}"/>
              </a:ext>
            </a:extLst>
          </p:cNvPr>
          <p:cNvSpPr>
            <a:spLocks noGrp="1"/>
          </p:cNvSpPr>
          <p:nvPr>
            <p:ph type="title"/>
          </p:nvPr>
        </p:nvSpPr>
        <p:spPr/>
        <p:txBody>
          <a:bodyPr/>
          <a:lstStyle/>
          <a:p>
            <a:endParaRPr lang="en-US"/>
          </a:p>
        </p:txBody>
      </p:sp>
      <p:sp>
        <p:nvSpPr>
          <p:cNvPr id="16" name="Title 4">
            <a:extLst>
              <a:ext uri="{FF2B5EF4-FFF2-40B4-BE49-F238E27FC236}">
                <a16:creationId xmlns:a16="http://schemas.microsoft.com/office/drawing/2014/main" id="{02263C21-3A4E-4A03-96AD-EDC6C24B6D29}"/>
              </a:ext>
            </a:extLst>
          </p:cNvPr>
          <p:cNvSpPr txBox="1">
            <a:spLocks/>
          </p:cNvSpPr>
          <p:nvPr/>
        </p:nvSpPr>
        <p:spPr>
          <a:xfrm>
            <a:off x="6096000" y="-1"/>
            <a:ext cx="6096000" cy="1296537"/>
          </a:xfrm>
          <a:prstGeom prst="rect">
            <a:avLst/>
          </a:prstGeom>
          <a:noFill/>
        </p:spPr>
        <p:txBody>
          <a:bodyPr vert="horz" lIns="684000" tIns="108000" rIns="91440" bIns="45720" rtlCol="0" anchor="ctr" anchorCtr="0">
            <a:normAutofit/>
          </a:bodyPr>
          <a:lstStyle>
            <a:lvl1pPr algn="l" defTabSz="914400" rtl="0" eaLnBrk="1" latinLnBrk="0" hangingPunct="1">
              <a:lnSpc>
                <a:spcPct val="90000"/>
              </a:lnSpc>
              <a:spcBef>
                <a:spcPct val="0"/>
              </a:spcBef>
              <a:buNone/>
              <a:defRPr sz="3600" kern="1200" spc="-50" baseline="0">
                <a:solidFill>
                  <a:schemeClr val="tx1">
                    <a:lumMod val="75000"/>
                    <a:lumOff val="25000"/>
                  </a:schemeClr>
                </a:solidFill>
                <a:latin typeface="+mj-lt"/>
                <a:ea typeface="+mj-ea"/>
                <a:cs typeface="+mj-cs"/>
              </a:defRPr>
            </a:lvl1pPr>
          </a:lstStyle>
          <a:p>
            <a:r>
              <a:rPr lang="en-US">
                <a:solidFill>
                  <a:schemeClr val="accent2"/>
                </a:solidFill>
                <a:latin typeface="Merriweather Sans" pitchFamily="2" charset="0"/>
              </a:rPr>
              <a:t>Stewardship</a:t>
            </a:r>
          </a:p>
        </p:txBody>
      </p:sp>
      <p:sp>
        <p:nvSpPr>
          <p:cNvPr id="17" name="Arrow: Pentagon 16">
            <a:extLst>
              <a:ext uri="{FF2B5EF4-FFF2-40B4-BE49-F238E27FC236}">
                <a16:creationId xmlns:a16="http://schemas.microsoft.com/office/drawing/2014/main" id="{582FF1A3-0848-4043-A57D-33F97EA0B320}"/>
              </a:ext>
            </a:extLst>
          </p:cNvPr>
          <p:cNvSpPr/>
          <p:nvPr/>
        </p:nvSpPr>
        <p:spPr>
          <a:xfrm>
            <a:off x="0" y="230255"/>
            <a:ext cx="6096000" cy="836023"/>
          </a:xfrm>
          <a:prstGeom prst="homePlat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US" sz="3600">
                <a:solidFill>
                  <a:schemeClr val="bg1"/>
                </a:solidFill>
                <a:latin typeface="Merriweather Sans" pitchFamily="2" charset="0"/>
                <a:ea typeface="Tahoma"/>
                <a:cs typeface="Tahoma"/>
              </a:rPr>
              <a:t>Finance Committee</a:t>
            </a:r>
            <a:endParaRPr lang="en-US">
              <a:solidFill>
                <a:schemeClr val="bg1"/>
              </a:solidFill>
              <a:latin typeface="Merriweather Sans" pitchFamily="2" charset="0"/>
            </a:endParaRPr>
          </a:p>
        </p:txBody>
      </p:sp>
      <p:sp>
        <p:nvSpPr>
          <p:cNvPr id="4" name="Date Placeholder 3">
            <a:extLst>
              <a:ext uri="{FF2B5EF4-FFF2-40B4-BE49-F238E27FC236}">
                <a16:creationId xmlns:a16="http://schemas.microsoft.com/office/drawing/2014/main" id="{B6E7C736-7764-4DA6-AEF2-848A8DD0428C}"/>
              </a:ext>
            </a:extLst>
          </p:cNvPr>
          <p:cNvSpPr>
            <a:spLocks noGrp="1"/>
          </p:cNvSpPr>
          <p:nvPr>
            <p:ph type="dt" sz="half" idx="10"/>
          </p:nvPr>
        </p:nvSpPr>
        <p:spPr/>
        <p:txBody>
          <a:bodyPr/>
          <a:lstStyle/>
          <a:p>
            <a:fld id="{8C57B247-0FE6-4158-8995-4238D6AEB4AA}" type="datetime1">
              <a:rPr lang="en-US" smtClean="0"/>
              <a:t>11/9/2022</a:t>
            </a:fld>
            <a:endParaRPr lang="en-US"/>
          </a:p>
        </p:txBody>
      </p:sp>
      <p:graphicFrame>
        <p:nvGraphicFramePr>
          <p:cNvPr id="8" name="Text Placeholder 2">
            <a:extLst>
              <a:ext uri="{FF2B5EF4-FFF2-40B4-BE49-F238E27FC236}">
                <a16:creationId xmlns:a16="http://schemas.microsoft.com/office/drawing/2014/main" id="{3E7FD9FB-417D-C132-2647-3DFFAB16B917}"/>
              </a:ext>
            </a:extLst>
          </p:cNvPr>
          <p:cNvGraphicFramePr/>
          <p:nvPr>
            <p:extLst>
              <p:ext uri="{D42A27DB-BD31-4B8C-83A1-F6EECF244321}">
                <p14:modId xmlns:p14="http://schemas.microsoft.com/office/powerpoint/2010/main" val="267506192"/>
              </p:ext>
            </p:extLst>
          </p:nvPr>
        </p:nvGraphicFramePr>
        <p:xfrm>
          <a:off x="799961" y="1519134"/>
          <a:ext cx="11392039" cy="5338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456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B405FD7-7249-418C-81A0-22605891937A}"/>
              </a:ext>
            </a:extLst>
          </p:cNvPr>
          <p:cNvSpPr>
            <a:spLocks noGrp="1"/>
          </p:cNvSpPr>
          <p:nvPr>
            <p:ph type="ftr" sz="quarter" idx="11"/>
          </p:nvPr>
        </p:nvSpPr>
        <p:spPr>
          <a:xfrm>
            <a:off x="643051" y="6446838"/>
            <a:ext cx="6818262" cy="365125"/>
          </a:xfrm>
          <a:prstGeom prst="rect">
            <a:avLst/>
          </a:prstGeom>
        </p:spPr>
        <p:txBody>
          <a:bodyPr anchor="ctr">
            <a:normAutofit/>
          </a:bodyPr>
          <a:lstStyle/>
          <a:p>
            <a:r>
              <a:rPr lang="en-US">
                <a:ea typeface="+mn-lt"/>
                <a:cs typeface="+mn-lt"/>
              </a:rPr>
              <a:t>ONESOURCE STATUS CALL</a:t>
            </a:r>
          </a:p>
        </p:txBody>
      </p:sp>
      <p:sp>
        <p:nvSpPr>
          <p:cNvPr id="12" name="Title 11">
            <a:extLst>
              <a:ext uri="{FF2B5EF4-FFF2-40B4-BE49-F238E27FC236}">
                <a16:creationId xmlns:a16="http://schemas.microsoft.com/office/drawing/2014/main" id="{79D9D787-9669-4A1F-8CEF-8FFB16D50CBA}"/>
              </a:ext>
            </a:extLst>
          </p:cNvPr>
          <p:cNvSpPr>
            <a:spLocks noGrp="1"/>
          </p:cNvSpPr>
          <p:nvPr>
            <p:ph type="title"/>
          </p:nvPr>
        </p:nvSpPr>
        <p:spPr/>
        <p:txBody>
          <a:bodyPr/>
          <a:lstStyle/>
          <a:p>
            <a:endParaRPr lang="en-US"/>
          </a:p>
        </p:txBody>
      </p:sp>
      <p:sp>
        <p:nvSpPr>
          <p:cNvPr id="16" name="Title 4">
            <a:extLst>
              <a:ext uri="{FF2B5EF4-FFF2-40B4-BE49-F238E27FC236}">
                <a16:creationId xmlns:a16="http://schemas.microsoft.com/office/drawing/2014/main" id="{02263C21-3A4E-4A03-96AD-EDC6C24B6D29}"/>
              </a:ext>
            </a:extLst>
          </p:cNvPr>
          <p:cNvSpPr txBox="1">
            <a:spLocks/>
          </p:cNvSpPr>
          <p:nvPr/>
        </p:nvSpPr>
        <p:spPr>
          <a:xfrm>
            <a:off x="6096000" y="-1"/>
            <a:ext cx="6096000" cy="1296537"/>
          </a:xfrm>
          <a:prstGeom prst="rect">
            <a:avLst/>
          </a:prstGeom>
          <a:noFill/>
        </p:spPr>
        <p:txBody>
          <a:bodyPr vert="horz" lIns="684000" tIns="108000" rIns="91440" bIns="45720" rtlCol="0" anchor="ctr" anchorCtr="0">
            <a:normAutofit/>
          </a:bodyPr>
          <a:lstStyle>
            <a:lvl1pPr algn="l" defTabSz="914400" rtl="0" eaLnBrk="1" latinLnBrk="0" hangingPunct="1">
              <a:lnSpc>
                <a:spcPct val="90000"/>
              </a:lnSpc>
              <a:spcBef>
                <a:spcPct val="0"/>
              </a:spcBef>
              <a:buNone/>
              <a:defRPr sz="3600" kern="1200" spc="-50" baseline="0">
                <a:solidFill>
                  <a:schemeClr val="tx1">
                    <a:lumMod val="75000"/>
                    <a:lumOff val="25000"/>
                  </a:schemeClr>
                </a:solidFill>
                <a:latin typeface="+mj-lt"/>
                <a:ea typeface="+mj-ea"/>
                <a:cs typeface="+mj-cs"/>
              </a:defRPr>
            </a:lvl1pPr>
          </a:lstStyle>
          <a:p>
            <a:r>
              <a:rPr lang="en-US">
                <a:solidFill>
                  <a:schemeClr val="accent2"/>
                </a:solidFill>
                <a:latin typeface="Merriweather Sans" pitchFamily="2" charset="0"/>
              </a:rPr>
              <a:t>Stewardship</a:t>
            </a:r>
          </a:p>
        </p:txBody>
      </p:sp>
      <p:sp>
        <p:nvSpPr>
          <p:cNvPr id="17" name="Arrow: Pentagon 16">
            <a:extLst>
              <a:ext uri="{FF2B5EF4-FFF2-40B4-BE49-F238E27FC236}">
                <a16:creationId xmlns:a16="http://schemas.microsoft.com/office/drawing/2014/main" id="{582FF1A3-0848-4043-A57D-33F97EA0B320}"/>
              </a:ext>
            </a:extLst>
          </p:cNvPr>
          <p:cNvSpPr/>
          <p:nvPr/>
        </p:nvSpPr>
        <p:spPr>
          <a:xfrm>
            <a:off x="0" y="230255"/>
            <a:ext cx="6096000" cy="836023"/>
          </a:xfrm>
          <a:prstGeom prst="homePlat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US" sz="3600">
                <a:solidFill>
                  <a:schemeClr val="bg1"/>
                </a:solidFill>
                <a:latin typeface="Merriweather Sans" pitchFamily="2" charset="0"/>
                <a:ea typeface="Tahoma"/>
                <a:cs typeface="Tahoma"/>
              </a:rPr>
              <a:t>Finance Committee</a:t>
            </a:r>
            <a:endParaRPr lang="en-US">
              <a:solidFill>
                <a:schemeClr val="bg1"/>
              </a:solidFill>
              <a:latin typeface="Merriweather Sans" pitchFamily="2" charset="0"/>
            </a:endParaRPr>
          </a:p>
        </p:txBody>
      </p:sp>
      <p:sp>
        <p:nvSpPr>
          <p:cNvPr id="4" name="Date Placeholder 3">
            <a:extLst>
              <a:ext uri="{FF2B5EF4-FFF2-40B4-BE49-F238E27FC236}">
                <a16:creationId xmlns:a16="http://schemas.microsoft.com/office/drawing/2014/main" id="{B6E7C736-7764-4DA6-AEF2-848A8DD0428C}"/>
              </a:ext>
            </a:extLst>
          </p:cNvPr>
          <p:cNvSpPr>
            <a:spLocks noGrp="1"/>
          </p:cNvSpPr>
          <p:nvPr>
            <p:ph type="dt" sz="half" idx="10"/>
          </p:nvPr>
        </p:nvSpPr>
        <p:spPr/>
        <p:txBody>
          <a:bodyPr/>
          <a:lstStyle/>
          <a:p>
            <a:fld id="{8C57B247-0FE6-4158-8995-4238D6AEB4AA}" type="datetime1">
              <a:rPr lang="en-US" smtClean="0"/>
              <a:t>11/9/2022</a:t>
            </a:fld>
            <a:endParaRPr lang="en-US"/>
          </a:p>
        </p:txBody>
      </p:sp>
      <p:graphicFrame>
        <p:nvGraphicFramePr>
          <p:cNvPr id="9" name="Text Placeholder 2">
            <a:extLst>
              <a:ext uri="{FF2B5EF4-FFF2-40B4-BE49-F238E27FC236}">
                <a16:creationId xmlns:a16="http://schemas.microsoft.com/office/drawing/2014/main" id="{62DA95E4-B645-8C93-9100-CE87E171CD60}"/>
              </a:ext>
            </a:extLst>
          </p:cNvPr>
          <p:cNvGraphicFramePr/>
          <p:nvPr>
            <p:extLst>
              <p:ext uri="{D42A27DB-BD31-4B8C-83A1-F6EECF244321}">
                <p14:modId xmlns:p14="http://schemas.microsoft.com/office/powerpoint/2010/main" val="2299950717"/>
              </p:ext>
            </p:extLst>
          </p:nvPr>
        </p:nvGraphicFramePr>
        <p:xfrm>
          <a:off x="1247687" y="669364"/>
          <a:ext cx="6952387" cy="58988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descr="Graphical user interface, text, application&#10;&#10;Description automatically generated">
            <a:extLst>
              <a:ext uri="{FF2B5EF4-FFF2-40B4-BE49-F238E27FC236}">
                <a16:creationId xmlns:a16="http://schemas.microsoft.com/office/drawing/2014/main" id="{5BDB3F75-BDB6-1C10-6E82-678AC5B433A6}"/>
              </a:ext>
            </a:extLst>
          </p:cNvPr>
          <p:cNvPicPr>
            <a:picLocks noChangeAspect="1"/>
          </p:cNvPicPr>
          <p:nvPr/>
        </p:nvPicPr>
        <p:blipFill>
          <a:blip r:embed="rId8"/>
          <a:stretch>
            <a:fillRect/>
          </a:stretch>
        </p:blipFill>
        <p:spPr>
          <a:xfrm>
            <a:off x="4992390" y="1354385"/>
            <a:ext cx="6709036" cy="1256542"/>
          </a:xfrm>
          <a:prstGeom prst="rect">
            <a:avLst/>
          </a:prstGeom>
        </p:spPr>
      </p:pic>
      <p:pic>
        <p:nvPicPr>
          <p:cNvPr id="11" name="Picture 10" descr="A picture containing iron, appliance&#10;&#10;Description automatically generated">
            <a:extLst>
              <a:ext uri="{FF2B5EF4-FFF2-40B4-BE49-F238E27FC236}">
                <a16:creationId xmlns:a16="http://schemas.microsoft.com/office/drawing/2014/main" id="{596267D2-0B6E-264D-2DD9-F0BC38CCC7FB}"/>
              </a:ext>
            </a:extLst>
          </p:cNvPr>
          <p:cNvPicPr>
            <a:picLocks noChangeAspect="1"/>
          </p:cNvPicPr>
          <p:nvPr/>
        </p:nvPicPr>
        <p:blipFill>
          <a:blip r:embed="rId9"/>
          <a:stretch>
            <a:fillRect/>
          </a:stretch>
        </p:blipFill>
        <p:spPr>
          <a:xfrm>
            <a:off x="6273416" y="3625331"/>
            <a:ext cx="3474644" cy="2172163"/>
          </a:xfrm>
          <a:prstGeom prst="rect">
            <a:avLst/>
          </a:prstGeom>
        </p:spPr>
      </p:pic>
      <p:pic>
        <p:nvPicPr>
          <p:cNvPr id="13" name="Graphic 12" descr="No sign outline">
            <a:extLst>
              <a:ext uri="{FF2B5EF4-FFF2-40B4-BE49-F238E27FC236}">
                <a16:creationId xmlns:a16="http://schemas.microsoft.com/office/drawing/2014/main" id="{31DCEBE2-48F0-3702-FA45-DE2DC498452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48341" y="2416266"/>
            <a:ext cx="4395697" cy="4395697"/>
          </a:xfrm>
          <a:prstGeom prst="rect">
            <a:avLst/>
          </a:prstGeom>
        </p:spPr>
      </p:pic>
    </p:spTree>
    <p:extLst>
      <p:ext uri="{BB962C8B-B14F-4D97-AF65-F5344CB8AC3E}">
        <p14:creationId xmlns:p14="http://schemas.microsoft.com/office/powerpoint/2010/main" val="358015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B405FD7-7249-418C-81A0-22605891937A}"/>
              </a:ext>
            </a:extLst>
          </p:cNvPr>
          <p:cNvSpPr>
            <a:spLocks noGrp="1"/>
          </p:cNvSpPr>
          <p:nvPr>
            <p:ph type="ftr" sz="quarter" idx="11"/>
          </p:nvPr>
        </p:nvSpPr>
        <p:spPr>
          <a:xfrm>
            <a:off x="643051" y="6446838"/>
            <a:ext cx="6818262" cy="365125"/>
          </a:xfrm>
          <a:prstGeom prst="rect">
            <a:avLst/>
          </a:prstGeom>
        </p:spPr>
        <p:txBody>
          <a:bodyPr anchor="ctr">
            <a:normAutofit/>
          </a:bodyPr>
          <a:lstStyle/>
          <a:p>
            <a:r>
              <a:rPr lang="en-US">
                <a:ea typeface="+mn-lt"/>
                <a:cs typeface="+mn-lt"/>
              </a:rPr>
              <a:t>ONESOURCE STATUS CALL</a:t>
            </a:r>
          </a:p>
        </p:txBody>
      </p:sp>
      <p:sp>
        <p:nvSpPr>
          <p:cNvPr id="12" name="Title 11">
            <a:extLst>
              <a:ext uri="{FF2B5EF4-FFF2-40B4-BE49-F238E27FC236}">
                <a16:creationId xmlns:a16="http://schemas.microsoft.com/office/drawing/2014/main" id="{79D9D787-9669-4A1F-8CEF-8FFB16D50CBA}"/>
              </a:ext>
            </a:extLst>
          </p:cNvPr>
          <p:cNvSpPr>
            <a:spLocks noGrp="1"/>
          </p:cNvSpPr>
          <p:nvPr>
            <p:ph type="title"/>
          </p:nvPr>
        </p:nvSpPr>
        <p:spPr/>
        <p:txBody>
          <a:bodyPr/>
          <a:lstStyle/>
          <a:p>
            <a:endParaRPr lang="en-US"/>
          </a:p>
        </p:txBody>
      </p:sp>
      <p:sp>
        <p:nvSpPr>
          <p:cNvPr id="16" name="Title 4">
            <a:extLst>
              <a:ext uri="{FF2B5EF4-FFF2-40B4-BE49-F238E27FC236}">
                <a16:creationId xmlns:a16="http://schemas.microsoft.com/office/drawing/2014/main" id="{02263C21-3A4E-4A03-96AD-EDC6C24B6D29}"/>
              </a:ext>
            </a:extLst>
          </p:cNvPr>
          <p:cNvSpPr txBox="1">
            <a:spLocks/>
          </p:cNvSpPr>
          <p:nvPr/>
        </p:nvSpPr>
        <p:spPr>
          <a:xfrm>
            <a:off x="6096000" y="-1"/>
            <a:ext cx="6096000" cy="1296537"/>
          </a:xfrm>
          <a:prstGeom prst="rect">
            <a:avLst/>
          </a:prstGeom>
          <a:noFill/>
        </p:spPr>
        <p:txBody>
          <a:bodyPr vert="horz" lIns="684000" tIns="108000" rIns="91440" bIns="45720" rtlCol="0" anchor="ctr" anchorCtr="0">
            <a:normAutofit/>
          </a:bodyPr>
          <a:lstStyle>
            <a:lvl1pPr algn="l" defTabSz="914400" rtl="0" eaLnBrk="1" latinLnBrk="0" hangingPunct="1">
              <a:lnSpc>
                <a:spcPct val="90000"/>
              </a:lnSpc>
              <a:spcBef>
                <a:spcPct val="0"/>
              </a:spcBef>
              <a:buNone/>
              <a:defRPr sz="3600" kern="1200" spc="-50" baseline="0">
                <a:solidFill>
                  <a:schemeClr val="tx1">
                    <a:lumMod val="75000"/>
                    <a:lumOff val="25000"/>
                  </a:schemeClr>
                </a:solidFill>
                <a:latin typeface="+mj-lt"/>
                <a:ea typeface="+mj-ea"/>
                <a:cs typeface="+mj-cs"/>
              </a:defRPr>
            </a:lvl1pPr>
          </a:lstStyle>
          <a:p>
            <a:r>
              <a:rPr lang="en-US">
                <a:solidFill>
                  <a:schemeClr val="accent2"/>
                </a:solidFill>
                <a:latin typeface="Merriweather Sans" pitchFamily="2" charset="0"/>
              </a:rPr>
              <a:t>Travel Reminders</a:t>
            </a:r>
          </a:p>
        </p:txBody>
      </p:sp>
      <p:sp>
        <p:nvSpPr>
          <p:cNvPr id="17" name="Arrow: Pentagon 16">
            <a:extLst>
              <a:ext uri="{FF2B5EF4-FFF2-40B4-BE49-F238E27FC236}">
                <a16:creationId xmlns:a16="http://schemas.microsoft.com/office/drawing/2014/main" id="{582FF1A3-0848-4043-A57D-33F97EA0B320}"/>
              </a:ext>
            </a:extLst>
          </p:cNvPr>
          <p:cNvSpPr/>
          <p:nvPr/>
        </p:nvSpPr>
        <p:spPr>
          <a:xfrm>
            <a:off x="0" y="230255"/>
            <a:ext cx="6096000" cy="836023"/>
          </a:xfrm>
          <a:prstGeom prst="homePlat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US" sz="3600">
                <a:solidFill>
                  <a:schemeClr val="bg1"/>
                </a:solidFill>
                <a:latin typeface="Merriweather Sans" pitchFamily="2" charset="0"/>
                <a:ea typeface="Tahoma"/>
                <a:cs typeface="Tahoma"/>
              </a:rPr>
              <a:t>Finance Committee</a:t>
            </a:r>
            <a:endParaRPr lang="en-US">
              <a:solidFill>
                <a:schemeClr val="bg1"/>
              </a:solidFill>
              <a:latin typeface="Merriweather Sans" pitchFamily="2" charset="0"/>
            </a:endParaRPr>
          </a:p>
        </p:txBody>
      </p:sp>
      <p:sp>
        <p:nvSpPr>
          <p:cNvPr id="21" name="Content Placeholder 5">
            <a:extLst>
              <a:ext uri="{FF2B5EF4-FFF2-40B4-BE49-F238E27FC236}">
                <a16:creationId xmlns:a16="http://schemas.microsoft.com/office/drawing/2014/main" id="{578D43DE-E2AA-4DFB-9263-F6BFBF075B59}"/>
              </a:ext>
            </a:extLst>
          </p:cNvPr>
          <p:cNvSpPr>
            <a:spLocks noGrp="1"/>
          </p:cNvSpPr>
          <p:nvPr>
            <p:ph sz="half" idx="1"/>
          </p:nvPr>
        </p:nvSpPr>
        <p:spPr>
          <a:xfrm>
            <a:off x="641715" y="2089849"/>
            <a:ext cx="10905457" cy="3384109"/>
          </a:xfrm>
        </p:spPr>
        <p:txBody>
          <a:bodyPr numCol="1" spcCol="540000">
            <a:normAutofit/>
          </a:bodyPr>
          <a:lstStyle/>
          <a:p>
            <a:pPr marL="0" marR="0" indent="0">
              <a:spcBef>
                <a:spcPts val="0"/>
              </a:spcBef>
              <a:spcAft>
                <a:spcPts val="1200"/>
              </a:spcAft>
              <a:buNone/>
            </a:pPr>
            <a:r>
              <a:rPr lang="en-US" sz="24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Business Procedures Manual | Introduction to the Business Procedures Manual | University System of Georgia (usg.edu)</a:t>
            </a:r>
            <a:r>
              <a:rPr lang="en-US" sz="2400">
                <a:effectLst/>
                <a:latin typeface="Calibri" panose="020F0502020204030204" pitchFamily="34" charset="0"/>
                <a:ea typeface="Calibri" panose="020F0502020204030204" pitchFamily="34" charset="0"/>
                <a:cs typeface="Calibri" panose="020F0502020204030204" pitchFamily="34"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Symbol" panose="05050102010706020507" pitchFamily="18" charset="2"/>
              <a:buChar char=""/>
            </a:pPr>
            <a:r>
              <a:rPr lang="en-US" sz="2400">
                <a:solidFill>
                  <a:schemeClr val="tx2"/>
                </a:solidFill>
                <a:effectLst/>
                <a:latin typeface="Calibri" panose="020F0502020204030204" pitchFamily="34" charset="0"/>
                <a:ea typeface="Calibri" panose="020F0502020204030204" pitchFamily="34" charset="0"/>
                <a:cs typeface="Calibri" panose="020F0502020204030204" pitchFamily="34" charset="0"/>
              </a:rPr>
              <a:t>Created in 1978. </a:t>
            </a:r>
            <a:endParaRPr lang="en-US" sz="24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Symbol" panose="05050102010706020507" pitchFamily="18" charset="2"/>
              <a:buChar char=""/>
            </a:pPr>
            <a:r>
              <a:rPr lang="en-US" sz="2400">
                <a:solidFill>
                  <a:schemeClr val="tx2"/>
                </a:solidFill>
                <a:effectLst/>
                <a:latin typeface="Calibri" panose="020F0502020204030204" pitchFamily="34" charset="0"/>
                <a:ea typeface="Calibri" panose="020F0502020204030204" pitchFamily="34" charset="0"/>
                <a:cs typeface="Calibri" panose="020F0502020204030204" pitchFamily="34" charset="0"/>
              </a:rPr>
              <a:t>All institutions within the USG and the USO operate under common statutory and policy requirements in order to maintain uniform and effective procedures of accounting, budgetary control, internal checks and audits, inventory controls, and business practices.</a:t>
            </a:r>
            <a:endParaRPr lang="en-US" sz="24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B6E7C736-7764-4DA6-AEF2-848A8DD0428C}"/>
              </a:ext>
            </a:extLst>
          </p:cNvPr>
          <p:cNvSpPr>
            <a:spLocks noGrp="1"/>
          </p:cNvSpPr>
          <p:nvPr>
            <p:ph type="dt" sz="half" idx="10"/>
          </p:nvPr>
        </p:nvSpPr>
        <p:spPr/>
        <p:txBody>
          <a:bodyPr/>
          <a:lstStyle/>
          <a:p>
            <a:fld id="{8C57B247-0FE6-4158-8995-4238D6AEB4AA}" type="datetime1">
              <a:rPr lang="en-US" smtClean="0"/>
              <a:t>11/9/2022</a:t>
            </a:fld>
            <a:endParaRPr lang="en-US"/>
          </a:p>
        </p:txBody>
      </p:sp>
    </p:spTree>
    <p:extLst>
      <p:ext uri="{BB962C8B-B14F-4D97-AF65-F5344CB8AC3E}">
        <p14:creationId xmlns:p14="http://schemas.microsoft.com/office/powerpoint/2010/main" val="1525351450"/>
      </p:ext>
    </p:extLst>
  </p:cSld>
  <p:clrMapOvr>
    <a:masterClrMapping/>
  </p:clrMapOvr>
</p:sld>
</file>

<file path=ppt/theme/theme1.xml><?xml version="1.0" encoding="utf-8"?>
<a:theme xmlns:a="http://schemas.openxmlformats.org/drawingml/2006/main" name="RetrospectVTI">
  <a:themeElements>
    <a:clrScheme name="Custom 1">
      <a:dk1>
        <a:srgbClr val="BA0C2F"/>
      </a:dk1>
      <a:lt1>
        <a:srgbClr val="FFFFFF"/>
      </a:lt1>
      <a:dk2>
        <a:srgbClr val="000000"/>
      </a:dk2>
      <a:lt2>
        <a:srgbClr val="9EA2A2"/>
      </a:lt2>
      <a:accent1>
        <a:srgbClr val="554F47"/>
      </a:accent1>
      <a:accent2>
        <a:srgbClr val="004E60"/>
      </a:accent2>
      <a:accent3>
        <a:srgbClr val="9EA2A2"/>
      </a:accent3>
      <a:accent4>
        <a:srgbClr val="004E60"/>
      </a:accent4>
      <a:accent5>
        <a:srgbClr val="594A25"/>
      </a:accent5>
      <a:accent6>
        <a:srgbClr val="9D90A0"/>
      </a:accent6>
      <a:hlink>
        <a:srgbClr val="BA0C2F"/>
      </a:hlink>
      <a:folHlink>
        <a:srgbClr val="D6D2C4"/>
      </a:folHlink>
    </a:clrScheme>
    <a:fontScheme name="Custom 1">
      <a:majorFont>
        <a:latin typeface="Tahoma"/>
        <a:ea typeface=""/>
        <a:cs typeface=""/>
      </a:majorFont>
      <a:minorFont>
        <a:latin typeface="Calibri"/>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lassic-Corporate_Teach a Course_02_Win32_MO - v3" id="{9EE2A5A3-E40E-40AC-9760-FB610F2897F3}" vid="{7FC277D3-686C-411B-BE49-3E65515A7D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6bed93b7-3959-4b6d-9d85-609338089be7">
      <UserInfo>
        <DisplayName>Andrew Kersh</DisplayName>
        <AccountId>262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CECE3FE6DF9904C8055E6E3C1001556" ma:contentTypeVersion="12" ma:contentTypeDescription="Create a new document." ma:contentTypeScope="" ma:versionID="39d8634f7acf1847efcf50b85575808b">
  <xsd:schema xmlns:xsd="http://www.w3.org/2001/XMLSchema" xmlns:xs="http://www.w3.org/2001/XMLSchema" xmlns:p="http://schemas.microsoft.com/office/2006/metadata/properties" xmlns:ns1="http://schemas.microsoft.com/sharepoint/v3" xmlns:ns2="5987491f-39d5-40dc-9199-132d7d9f9ac5" xmlns:ns3="6bed93b7-3959-4b6d-9d85-609338089be7" targetNamespace="http://schemas.microsoft.com/office/2006/metadata/properties" ma:root="true" ma:fieldsID="eb880c2568e09e18a8cb7fa2f98bb767" ns1:_="" ns2:_="" ns3:_="">
    <xsd:import namespace="http://schemas.microsoft.com/sharepoint/v3"/>
    <xsd:import namespace="5987491f-39d5-40dc-9199-132d7d9f9ac5"/>
    <xsd:import namespace="6bed93b7-3959-4b6d-9d85-609338089be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87491f-39d5-40dc-9199-132d7d9f9a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ed93b7-3959-4b6d-9d85-609338089be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A57CA2-77E7-4C78-AFFE-37F6BE120FF8}">
  <ds:schemaRefs>
    <ds:schemaRef ds:uri="http://schemas.microsoft.com/sharepoint/v3/contenttype/forms"/>
  </ds:schemaRefs>
</ds:datastoreItem>
</file>

<file path=customXml/itemProps2.xml><?xml version="1.0" encoding="utf-8"?>
<ds:datastoreItem xmlns:ds="http://schemas.openxmlformats.org/officeDocument/2006/customXml" ds:itemID="{9152B437-B5A8-4FBE-A1C4-206AD99441F0}">
  <ds:schemaRefs>
    <ds:schemaRef ds:uri="http://schemas.microsoft.com/sharepoint/v3"/>
    <ds:schemaRef ds:uri="http://schemas.microsoft.com/office/infopath/2007/PartnerControls"/>
    <ds:schemaRef ds:uri="6bed93b7-3959-4b6d-9d85-609338089be7"/>
    <ds:schemaRef ds:uri="http://schemas.microsoft.com/office/2006/documentManagement/types"/>
    <ds:schemaRef ds:uri="http://purl.org/dc/dcmitype/"/>
    <ds:schemaRef ds:uri="http://www.w3.org/XML/1998/namespace"/>
    <ds:schemaRef ds:uri="http://purl.org/dc/elements/1.1/"/>
    <ds:schemaRef ds:uri="http://schemas.openxmlformats.org/package/2006/metadata/core-properties"/>
    <ds:schemaRef ds:uri="5987491f-39d5-40dc-9199-132d7d9f9ac5"/>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FD92FE65-C5C8-4843-A9BC-5A6C30243025}">
  <ds:schemaRefs>
    <ds:schemaRef ds:uri="5987491f-39d5-40dc-9199-132d7d9f9ac5"/>
    <ds:schemaRef ds:uri="6bed93b7-3959-4b6d-9d85-609338089be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2253</Words>
  <Application>Microsoft Office PowerPoint</Application>
  <PresentationFormat>Widescreen</PresentationFormat>
  <Paragraphs>325</Paragraphs>
  <Slides>34</Slides>
  <Notes>26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Arial</vt:lpstr>
      <vt:lpstr>Calibri</vt:lpstr>
      <vt:lpstr>Georgia</vt:lpstr>
      <vt:lpstr>Merriweather Sans</vt:lpstr>
      <vt:lpstr>Oswald</vt:lpstr>
      <vt:lpstr>Symbol</vt:lpstr>
      <vt:lpstr>Tahoma</vt:lpstr>
      <vt:lpstr>Times New Roman</vt:lpstr>
      <vt:lpstr>Wingdings</vt:lpstr>
      <vt:lpstr>Wingdings 3</vt:lpstr>
      <vt:lpstr>RetrospectVTI</vt:lpstr>
      <vt:lpstr>PowerPoint Presentation</vt:lpstr>
      <vt:lpstr>BSAG News &amp; Updates Co-Chairs: Shawn Hill &amp; …</vt:lpstr>
      <vt:lpstr>Finance Committee Co-Chairs: Kathy McCarty &amp; Shelly Terrazas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Reporting Committee Co-Chairs: Brooke Rooks, Hailey Normandia, and Susan Cowart</vt:lpstr>
      <vt:lpstr>Foundation Committee Co-Chairs: Elizabeth Prince &amp; Sadie Brown</vt:lpstr>
      <vt:lpstr>Human Resources Committee Co-Chairs: David Maddox &amp; Chandra Echols</vt:lpstr>
      <vt:lpstr>Other Business</vt:lpstr>
      <vt:lpstr>Crystal Rogers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Open Discussion</vt:lpstr>
      <vt:lpstr>PowerPoint Presentation</vt:lpstr>
      <vt:lpstr>Thanks for joining!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Hill</dc:creator>
  <cp:lastModifiedBy>Shawn Hill</cp:lastModifiedBy>
  <cp:revision>2</cp:revision>
  <dcterms:created xsi:type="dcterms:W3CDTF">2022-10-12T18:26:14Z</dcterms:created>
  <dcterms:modified xsi:type="dcterms:W3CDTF">2022-11-09T17:50:33Z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0x010100BCECE3FE6DF9904C8055E6E3C1001556</vt:lpwstr>
  </property>
</Properties>
</file>