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9" r:id="rId10"/>
    <p:sldId id="270" r:id="rId11"/>
    <p:sldId id="271" r:id="rId12"/>
    <p:sldId id="273" r:id="rId13"/>
    <p:sldId id="279" r:id="rId14"/>
    <p:sldId id="267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5007"/>
  </p:normalViewPr>
  <p:slideViewPr>
    <p:cSldViewPr snapToGrid="0" snapToObjects="1" showGuides="1">
      <p:cViewPr varScale="1">
        <p:scale>
          <a:sx n="109" d="100"/>
          <a:sy n="109" d="100"/>
        </p:scale>
        <p:origin x="1950" y="96"/>
      </p:cViewPr>
      <p:guideLst>
        <p:guide orient="horz" pos="2160"/>
        <p:guide pos="2880"/>
        <p:guide pos="144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61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9823D-E7A0-154B-AEAA-15E461D3C0D0}" type="datetimeFigureOut"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E4613-F9BF-4E44-8F02-894C18ADDF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775" y="2728978"/>
            <a:ext cx="6902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Chartered by the state of Georgia in 1785, the University of Georgia is the birthplace of public higher education in America — launching our nation’s great tradition of world-class education for all. What began as a commitment to inspire the next generation grows stronger today through global research, hands-on experiential learning and extensive outreach. One of America’s “Public Ivies” and a top 10 best value in public higher education, the University of Georgia tackles some of the world’s grand challenges</a:t>
            </a:r>
            <a:r>
              <a:rPr lang="en-US" sz="1400" b="0" i="0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— from combating infectious disease and securing the world’s food supply to advancing economic growth and analyzing the environment.</a:t>
            </a:r>
          </a:p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 </a:t>
            </a:r>
          </a:p>
          <a:p>
            <a:pPr algn="ctr"/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Located in Classic City of Athens, approximately an hour northeast of Atlanta, Georgia’s flagship university thrives in a community that promotes the benefits of a culture-rich</a:t>
            </a:r>
            <a:r>
              <a:rPr lang="en-US" sz="1400" b="0" i="0" kern="12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14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rPr>
              <a:t>college town with a strong economic center.</a:t>
            </a:r>
            <a:endParaRPr lang="en-US" sz="1400" b="0" i="0"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84" y="912616"/>
            <a:ext cx="1708832" cy="13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98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8744" y="2581948"/>
            <a:ext cx="8040688" cy="837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8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38744" y="3419524"/>
            <a:ext cx="8040688" cy="40000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/>
              <a:t>Presenter’s 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3425641" y="0"/>
            <a:ext cx="5718359" cy="686593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4918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491843"/>
            <a:ext cx="9144000" cy="1374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029699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4300" y="5491843"/>
            <a:ext cx="0" cy="1255903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1771" y="5616681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13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492125" y="6162967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5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4299" y="2184426"/>
            <a:ext cx="8915399" cy="81320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1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4000" b="1" i="1">
                <a:latin typeface="Arial" charset="0"/>
                <a:ea typeface="Arial" charset="0"/>
                <a:cs typeface="Arial" charset="0"/>
              </a:rPr>
              <a:t>Thank you 40 Pt Arial Bold Italic.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" y="2997630"/>
            <a:ext cx="8915400" cy="3395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b="0" i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1">
                <a:latin typeface="Arial" charset="0"/>
                <a:ea typeface="Arial" charset="0"/>
                <a:cs typeface="Arial" charset="0"/>
              </a:rPr>
              <a:t>Questions? OR Contact Information OR Closing Statement 18 Pt Arial Italic</a:t>
            </a:r>
          </a:p>
        </p:txBody>
      </p:sp>
    </p:spTree>
    <p:extLst>
      <p:ext uri="{BB962C8B-B14F-4D97-AF65-F5344CB8AC3E}">
        <p14:creationId xmlns:p14="http://schemas.microsoft.com/office/powerpoint/2010/main" val="183394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300" y="118346"/>
            <a:ext cx="8915400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282574" y="3983920"/>
            <a:ext cx="8578851" cy="43656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Name 18–20 Pt Arial Italic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282574" y="2930382"/>
            <a:ext cx="8578851" cy="4286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400"/>
              <a:t>Presenter’s Name or Secondary Title 20–28 Pt Arial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80625"/>
            <a:ext cx="2438988" cy="3543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56" y="5515440"/>
            <a:ext cx="3101288" cy="10194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82575" y="1963614"/>
            <a:ext cx="8578850" cy="7540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5400" b="1" i="0">
                <a:latin typeface="Arial" charset="0"/>
                <a:ea typeface="Arial" charset="0"/>
                <a:cs typeface="Arial" charset="0"/>
              </a:rPr>
              <a:t>Title 48–54 Pt Arial Bold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40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3429000" cy="6866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6" y="5722992"/>
            <a:ext cx="2664400" cy="875837"/>
          </a:xfrm>
          <a:prstGeom prst="rect">
            <a:avLst/>
          </a:prstGeom>
        </p:spPr>
      </p:pic>
      <p:sp>
        <p:nvSpPr>
          <p:cNvPr id="10" name="Picture Placeholder 32"/>
          <p:cNvSpPr>
            <a:spLocks noGrp="1"/>
          </p:cNvSpPr>
          <p:nvPr>
            <p:ph type="pic" sz="quarter" idx="15" hasCustomPrompt="1"/>
          </p:nvPr>
        </p:nvSpPr>
        <p:spPr>
          <a:xfrm>
            <a:off x="3429000" y="0"/>
            <a:ext cx="5714999" cy="6866092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4300" y="6747746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14300" y="118345"/>
            <a:ext cx="3314700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14300" y="118345"/>
            <a:ext cx="0" cy="6629401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979885"/>
            <a:ext cx="1694041" cy="2461477"/>
          </a:xfrm>
          <a:prstGeom prst="rect">
            <a:avLst/>
          </a:prstGeom>
        </p:spPr>
      </p:pic>
      <p:sp>
        <p:nvSpPr>
          <p:cNvPr id="22" name="Text Placeholder 38"/>
          <p:cNvSpPr>
            <a:spLocks noGrp="1"/>
          </p:cNvSpPr>
          <p:nvPr>
            <p:ph type="body" sz="quarter" idx="16" hasCustomPrompt="1"/>
          </p:nvPr>
        </p:nvSpPr>
        <p:spPr>
          <a:xfrm>
            <a:off x="498698" y="4381438"/>
            <a:ext cx="2622189" cy="639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98475" y="1423987"/>
            <a:ext cx="2622550" cy="17364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3600" b="1" i="0">
                <a:latin typeface="Arial" charset="0"/>
                <a:ea typeface="Arial" charset="0"/>
                <a:cs typeface="Arial" charset="0"/>
              </a:rPr>
              <a:t>Title 32–40 Pt Arial Bold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8475" y="3160405"/>
            <a:ext cx="2622550" cy="5746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b="0" i="0">
                <a:latin typeface="Arial" charset="0"/>
                <a:ea typeface="Arial" charset="0"/>
                <a:cs typeface="Arial" charset="0"/>
              </a:rPr>
              <a:t>Name or Secondary Title 18–20 Pt Arial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5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36">
          <p15:clr>
            <a:srgbClr val="FBAE40"/>
          </p15:clr>
        </p15:guide>
        <p15:guide id="2" orient="horz" pos="3808">
          <p15:clr>
            <a:srgbClr val="FBAE40"/>
          </p15:clr>
        </p15:guide>
        <p15:guide id="3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49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and select an image. Use the CROP tool under the PICTURE FORMAT tab to adjust.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5143500"/>
            <a:ext cx="9144000" cy="1722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14300" y="6747746"/>
            <a:ext cx="8915399" cy="0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14300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9029699" y="5143500"/>
            <a:ext cx="0" cy="1604246"/>
          </a:xfrm>
          <a:prstGeom prst="line">
            <a:avLst/>
          </a:prstGeom>
          <a:ln w="9525">
            <a:solidFill>
              <a:srgbClr val="BC1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7" y="4944999"/>
            <a:ext cx="543277" cy="566977"/>
          </a:xfrm>
          <a:prstGeom prst="rect">
            <a:avLst/>
          </a:prstGeom>
        </p:spPr>
      </p:pic>
      <p:sp>
        <p:nvSpPr>
          <p:cNvPr id="2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1771" y="5231534"/>
            <a:ext cx="8537928" cy="5462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b="1"/>
              <a:t>Title 32–40 Pt Arial Bold</a:t>
            </a:r>
            <a:endParaRPr lang="en-US"/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492125" y="5777820"/>
            <a:ext cx="5500113" cy="3460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/>
              <a:t>Presenter or Second Title 18–20 Pt Arial</a:t>
            </a: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92125" y="6242956"/>
            <a:ext cx="5500113" cy="3864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800" i="1"/>
              <a:t>Presenter’s Name 18 Pt Arial Italic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08" y="5897972"/>
            <a:ext cx="2478392" cy="8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08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08" userDrawn="1">
          <p15:clr>
            <a:srgbClr val="FBAE40"/>
          </p15:clr>
        </p15:guide>
        <p15:guide id="2" orient="horz" pos="40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4"/>
            <a:ext cx="8251825" cy="6238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6"/>
          </p:nvPr>
        </p:nvSpPr>
        <p:spPr>
          <a:xfrm>
            <a:off x="914400" y="1377597"/>
            <a:ext cx="7315200" cy="4114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/>
            </a:lvl1pPr>
          </a:lstStyle>
          <a:p>
            <a:r>
              <a:rPr lang="en-US" sz="1800"/>
              <a:t>Click icon to add media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92000" y="61018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07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orient="horz" pos="40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200" y="393700"/>
            <a:ext cx="82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i="0" u="sng"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3550" y="1078501"/>
            <a:ext cx="8253413" cy="4632563"/>
          </a:xfrm>
        </p:spPr>
        <p:txBody>
          <a:bodyPr/>
          <a:lstStyle>
            <a:lvl1pPr marL="0" indent="-2857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 sz="1800" b="1" i="0">
                <a:latin typeface="Arial" charset="0"/>
                <a:ea typeface="Arial" charset="0"/>
                <a:cs typeface="Arial" charset="0"/>
              </a:defRPr>
            </a:lvl1pPr>
            <a:lvl2pPr marL="914400" indent="-285750">
              <a:lnSpc>
                <a:spcPct val="100000"/>
              </a:lnSpc>
              <a:buFont typeface="Arial" charset="0"/>
              <a:buChar char="•"/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Agenda topic 1 18 Pt Arial Bold</a:t>
            </a:r>
          </a:p>
          <a:p>
            <a:pPr lvl="1"/>
            <a:r>
              <a:rPr lang="en-US"/>
              <a:t>Presenter or Sub-topic 14 Pt Arial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65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8582" y="454613"/>
            <a:ext cx="8251825" cy="71696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6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3600" b="1" u="sng"/>
              <a:t>Header 24–40 Pt in Arial Bold</a:t>
            </a:r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8788" y="1171575"/>
            <a:ext cx="8251825" cy="43894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0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2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5968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484916" y="1165485"/>
            <a:ext cx="3521764" cy="4388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baseline="0"/>
            </a:lvl1pPr>
          </a:lstStyle>
          <a:p>
            <a:pPr lvl="0"/>
            <a:r>
              <a:rPr lang="en-US" sz="1800" b="0"/>
              <a:t>Body Content 18 Pt Arial</a:t>
            </a:r>
          </a:p>
          <a:p>
            <a:pPr lvl="0"/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45968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4484916" y="463202"/>
            <a:ext cx="3521764" cy="702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 i="0" u="sng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800" b="1" i="0" u="sng">
                <a:latin typeface="Arial" charset="0"/>
                <a:ea typeface="Arial" charset="0"/>
                <a:cs typeface="Arial" charset="0"/>
              </a:rPr>
              <a:t>Header Column 1</a:t>
            </a:r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0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5040" userDrawn="1">
          <p15:clr>
            <a:srgbClr val="FBAE40"/>
          </p15:clr>
        </p15:guide>
        <p15:guide id="15" pos="5400" userDrawn="1">
          <p15:clr>
            <a:srgbClr val="FBAE40"/>
          </p15:clr>
        </p15:guide>
        <p15:guide id="16" pos="5760" userDrawn="1">
          <p15:clr>
            <a:srgbClr val="FBAE40"/>
          </p15:clr>
        </p15:guide>
        <p15:guide id="17" pos="4680" userDrawn="1">
          <p15:clr>
            <a:srgbClr val="FBAE40"/>
          </p15:clr>
        </p15:guide>
        <p15:guide id="18" orient="horz" pos="3852" userDrawn="1">
          <p15:clr>
            <a:srgbClr val="FBAE40"/>
          </p15:clr>
        </p15:guide>
        <p15:guide id="19" orient="horz" pos="4176" userDrawn="1">
          <p15:clr>
            <a:srgbClr val="FBAE40"/>
          </p15:clr>
        </p15:guide>
        <p15:guide id="20" pos="144" userDrawn="1">
          <p15:clr>
            <a:srgbClr val="FBAE40"/>
          </p15:clr>
        </p15:guide>
        <p15:guide id="21" orient="horz" pos="288" userDrawn="1">
          <p15:clr>
            <a:srgbClr val="FBAE40"/>
          </p15:clr>
        </p15:guide>
        <p15:guide id="2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057900"/>
            <a:ext cx="9144000" cy="808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C1E3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" y="5945258"/>
            <a:ext cx="3111543" cy="102282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5611"/>
            <a:ext cx="2378075" cy="7096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327263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24–40 Pt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6178137" y="455612"/>
            <a:ext cx="2378075" cy="7096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 i="0" u="sng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Arial Bold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327263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78137" y="1165225"/>
            <a:ext cx="2378075" cy="43894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sz="1800"/>
              <a:t>Body Content 18 Pt Arial</a:t>
            </a:r>
            <a:endParaRPr lang="en-US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549356" y="6238867"/>
            <a:ext cx="562541" cy="3356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A9C333-8DEA-A549-BB52-FB8135D4E171}" type="slidenum">
              <a:rPr lang="en-US" sz="1300" b="1" i="0" u="sng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l"/>
              <a:t>‹#›</a:t>
            </a:fld>
            <a:endParaRPr lang="en-US" sz="1300" b="1" i="0" u="sng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633913" y="6286540"/>
            <a:ext cx="3913187" cy="227013"/>
          </a:xfrm>
        </p:spPr>
        <p:txBody>
          <a:bodyPr>
            <a:noAutofit/>
          </a:bodyPr>
          <a:lstStyle>
            <a:lvl1pPr marL="0" indent="0" algn="r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>
                <a:latin typeface="Arial" charset="0"/>
                <a:ea typeface="Arial" charset="0"/>
                <a:cs typeface="Arial" charset="0"/>
              </a:rPr>
              <a:t>sample.uga.edu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8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userDrawn="1">
          <p15:clr>
            <a:srgbClr val="FBAE40"/>
          </p15:clr>
        </p15:guide>
        <p15:guide id="3" pos="360" userDrawn="1">
          <p15:clr>
            <a:srgbClr val="FBAE40"/>
          </p15:clr>
        </p15:guide>
        <p15:guide id="4" pos="720" userDrawn="1">
          <p15:clr>
            <a:srgbClr val="FBAE40"/>
          </p15:clr>
        </p15:guide>
        <p15:guide id="5" pos="1080" userDrawn="1">
          <p15:clr>
            <a:srgbClr val="FBAE40"/>
          </p15:clr>
        </p15:guide>
        <p15:guide id="6" pos="1440" userDrawn="1">
          <p15:clr>
            <a:srgbClr val="FBAE40"/>
          </p15:clr>
        </p15:guide>
        <p15:guide id="7" pos="1800" userDrawn="1">
          <p15:clr>
            <a:srgbClr val="FBAE40"/>
          </p15:clr>
        </p15:guide>
        <p15:guide id="8" pos="2160" userDrawn="1">
          <p15:clr>
            <a:srgbClr val="FBAE40"/>
          </p15:clr>
        </p15:guide>
        <p15:guide id="9" pos="2520" userDrawn="1">
          <p15:clr>
            <a:srgbClr val="FBAE40"/>
          </p15:clr>
        </p15:guide>
        <p15:guide id="10" pos="3240" userDrawn="1">
          <p15:clr>
            <a:srgbClr val="FBAE40"/>
          </p15:clr>
        </p15:guide>
        <p15:guide id="11" pos="3600" userDrawn="1">
          <p15:clr>
            <a:srgbClr val="FBAE40"/>
          </p15:clr>
        </p15:guide>
        <p15:guide id="12" pos="3960" userDrawn="1">
          <p15:clr>
            <a:srgbClr val="FBAE40"/>
          </p15:clr>
        </p15:guide>
        <p15:guide id="13" pos="4320" userDrawn="1">
          <p15:clr>
            <a:srgbClr val="FBAE40"/>
          </p15:clr>
        </p15:guide>
        <p15:guide id="14" pos="4680" userDrawn="1">
          <p15:clr>
            <a:srgbClr val="FBAE40"/>
          </p15:clr>
        </p15:guide>
        <p15:guide id="15" pos="5040" userDrawn="1">
          <p15:clr>
            <a:srgbClr val="FBAE40"/>
          </p15:clr>
        </p15:guide>
        <p15:guide id="16" pos="5400" userDrawn="1">
          <p15:clr>
            <a:srgbClr val="FBAE40"/>
          </p15:clr>
        </p15:guide>
        <p15:guide id="17" pos="5760" userDrawn="1">
          <p15:clr>
            <a:srgbClr val="FBAE40"/>
          </p15:clr>
        </p15:guide>
        <p15:guide id="18" orient="horz" pos="288" userDrawn="1">
          <p15:clr>
            <a:srgbClr val="FBAE40"/>
          </p15:clr>
        </p15:guide>
        <p15:guide id="19" pos="288" userDrawn="1">
          <p15:clr>
            <a:srgbClr val="FBAE40"/>
          </p15:clr>
        </p15:guide>
        <p15:guide id="20" orient="horz" pos="40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062D-94C4-B14A-9F03-030FDFF79811}" type="datetimeFigureOut"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C333-8DEA-A549-BB52-FB8135D4E1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1" r:id="rId2"/>
    <p:sldLayoutId id="2147483679" r:id="rId3"/>
    <p:sldLayoutId id="2147483675" r:id="rId4"/>
    <p:sldLayoutId id="2147483664" r:id="rId5"/>
    <p:sldLayoutId id="2147483676" r:id="rId6"/>
    <p:sldLayoutId id="2147483678" r:id="rId7"/>
    <p:sldLayoutId id="2147483665" r:id="rId8"/>
    <p:sldLayoutId id="2147483666" r:id="rId9"/>
    <p:sldLayoutId id="2147483673" r:id="rId10"/>
    <p:sldLayoutId id="2147483667" r:id="rId11"/>
    <p:sldLayoutId id="2147483668" r:id="rId12"/>
    <p:sldLayoutId id="21474836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rsar.uga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uacct@uga.edu" TargetMode="External"/><Relationship Id="rId2" Type="http://schemas.openxmlformats.org/officeDocument/2006/relationships/hyperlink" Target="http://www.bursar.uga.ed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athena.uga.ed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8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Understanding Your Account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eStatements</a:t>
            </a:r>
            <a:endParaRPr lang="en-US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Printable bill</a:t>
            </a:r>
            <a:endParaRPr lang="en-US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Only as current as date on statement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Recent Account Activity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Any activity after statement date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Balance due 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Statement amount + recent account activity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9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440FA-D11D-4B03-86FC-B7B04FBB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47638"/>
            <a:ext cx="6905625" cy="58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9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273E-A940-49EE-B005-D0D0F0F14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344447"/>
            <a:ext cx="6924675" cy="55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0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Payment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58788" y="1171574"/>
            <a:ext cx="8251825" cy="4780817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Online via Student Account 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Credit and debit cards </a:t>
            </a:r>
          </a:p>
          <a:p>
            <a:pPr marL="1428750" lvl="2" indent="-285750"/>
            <a:r>
              <a:rPr lang="en-US" sz="1600" dirty="0"/>
              <a:t>Accept MasterCard, Visa, American Express, and Discover</a:t>
            </a:r>
          </a:p>
          <a:p>
            <a:pPr marL="1428750" lvl="2" indent="-285750"/>
            <a:r>
              <a:rPr lang="en-US" sz="1600"/>
              <a:t>2.95</a:t>
            </a:r>
            <a:r>
              <a:rPr lang="en-US" sz="1600" dirty="0"/>
              <a:t>% convenience fee, minimum of $3.00</a:t>
            </a:r>
          </a:p>
          <a:p>
            <a:pPr lvl="2" indent="0">
              <a:buNone/>
            </a:pPr>
            <a:endParaRPr lang="en-US" sz="1600" dirty="0"/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Electronic Check</a:t>
            </a:r>
          </a:p>
          <a:p>
            <a:pPr marL="1428750" lvl="2" indent="-285750"/>
            <a:r>
              <a:rPr lang="en-US" sz="1600" dirty="0"/>
              <a:t>No fee associated</a:t>
            </a:r>
          </a:p>
          <a:p>
            <a:pPr marL="1428750" lvl="2" indent="-285750"/>
            <a:r>
              <a:rPr lang="en-US" sz="1600" dirty="0"/>
              <a:t>Store multiple bank accounts</a:t>
            </a:r>
          </a:p>
          <a:p>
            <a:pPr lvl="2" indent="0">
              <a:buNone/>
            </a:pPr>
            <a:endParaRPr lang="en-US" sz="16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Payment Plan</a:t>
            </a:r>
          </a:p>
          <a:p>
            <a:pPr marL="1485900" lvl="2" indent="-342900"/>
            <a:r>
              <a:rPr lang="en-US" sz="1600" dirty="0"/>
              <a:t>$75.00 non-refundable enrollment fee</a:t>
            </a:r>
          </a:p>
          <a:p>
            <a:pPr marL="1485900" lvl="2" indent="-342900"/>
            <a:r>
              <a:rPr lang="en-US" sz="1600" dirty="0"/>
              <a:t>Allows payment for up to 50% of the current term’s tuition and mandatory fees, housing, and dining charges or the account balance, whichever is less. The deferred amounts are automatically drafted on predetermined installment dates. </a:t>
            </a:r>
          </a:p>
          <a:p>
            <a:pPr lvl="2" indent="0">
              <a:buNone/>
            </a:pPr>
            <a:endParaRPr lang="en-US" sz="16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529 Plans</a:t>
            </a:r>
          </a:p>
          <a:p>
            <a:pPr marL="1428750" lvl="2" indent="-285750"/>
            <a:r>
              <a:rPr lang="en-US" sz="1600" dirty="0"/>
              <a:t> Payment should NOT exceed current amount due for the TERM.</a:t>
            </a:r>
          </a:p>
          <a:p>
            <a:pPr marL="1428750" lvl="2" indent="-285750"/>
            <a:r>
              <a:rPr lang="en-US" sz="1600" dirty="0"/>
              <a:t> Electronic Payment Option Available directly to UGA for SOME state 529 plans.</a:t>
            </a:r>
          </a:p>
          <a:p>
            <a:pPr marL="1428750" lvl="2" indent="-285750"/>
            <a:r>
              <a:rPr lang="en-US" sz="1600" dirty="0"/>
              <a:t> Please allow 10-14 days for processing if you are requesting disbursement via check. </a:t>
            </a:r>
          </a:p>
          <a:p>
            <a:pPr lvl="1" indent="0">
              <a:buNone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0" lvl="2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For more information, see the Payments section of the Student &amp; Parents area at </a:t>
            </a:r>
            <a:r>
              <a:rPr lang="en-US" sz="1800" dirty="0">
                <a:hlinkClick r:id="rId2"/>
              </a:rPr>
              <a:t>bursar.uga.edu</a:t>
            </a: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2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 of Semester Checklist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60060" y="1171575"/>
            <a:ext cx="8450554" cy="474266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Grant Authorized User Access </a:t>
            </a:r>
          </a:p>
          <a:p>
            <a:pPr marL="9715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Parents, guardians, employers, etc. with separate access to view/pay bill on student’s behalf </a:t>
            </a:r>
          </a:p>
          <a:p>
            <a:pPr marL="9715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WILL NOT receive student account emails</a:t>
            </a:r>
          </a:p>
          <a:p>
            <a:endParaRPr lang="en-US" alt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Set Up Direct Deposit for Refunds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Fastest way to receive financial aid overpayments and account credits</a:t>
            </a:r>
          </a:p>
          <a:p>
            <a:pPr marL="1428750" lvl="2" indent="-285750">
              <a:buFont typeface="Wingdings" panose="05000000000000000000" pitchFamily="2" charset="2"/>
              <a:buChar char="q"/>
            </a:pPr>
            <a:r>
              <a:rPr lang="en-US" sz="1800" dirty="0"/>
              <a:t>Paper checks mailed otherwise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en-US" dirty="0"/>
              <a:t>Permission to Pay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Student Account menu in Athena 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altLang="en-US" sz="1800" dirty="0"/>
              <a:t>Allows the student to authorize their Federal </a:t>
            </a:r>
            <a:r>
              <a:rPr lang="en-US" altLang="en-US" sz="1800"/>
              <a:t>and State Financial </a:t>
            </a:r>
            <a:r>
              <a:rPr lang="en-US" altLang="en-US" sz="1800" dirty="0"/>
              <a:t>Aid to pay for ‘other’ charges such as miscellaneous fees, returned check fees, parking, late fees, health insurance, etc.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7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4299" y="999090"/>
            <a:ext cx="8915399" cy="813204"/>
          </a:xfrm>
        </p:spPr>
        <p:txBody>
          <a:bodyPr/>
          <a:lstStyle/>
          <a:p>
            <a:r>
              <a:rPr lang="en-US" dirty="0"/>
              <a:t>Welcome to UGA!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4300" y="1964694"/>
            <a:ext cx="8915400" cy="761573"/>
          </a:xfrm>
        </p:spPr>
        <p:txBody>
          <a:bodyPr>
            <a:normAutofit/>
          </a:bodyPr>
          <a:lstStyle/>
          <a:p>
            <a:r>
              <a:rPr lang="en-US" dirty="0"/>
              <a:t>Student Account representatives are available by phone, email, or in person to assist you with any questions you may have about your account or your billing.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47986"/>
            <a:ext cx="3962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2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ATHENA </a:t>
            </a:r>
          </a:p>
          <a:p>
            <a:r>
              <a:rPr lang="en-US" sz="4800" dirty="0"/>
              <a:t>Student Account Services Orientation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371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Website:  </a:t>
            </a:r>
            <a:r>
              <a:rPr lang="en-US" dirty="0">
                <a:hlinkClick r:id="rId2"/>
              </a:rPr>
              <a:t>www.bursar.uga.edu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Email Address:  </a:t>
            </a:r>
            <a:r>
              <a:rPr lang="en-US" dirty="0">
                <a:hlinkClick r:id="rId3"/>
              </a:rPr>
              <a:t>stuacct@uga.edu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Location:  424 E. Broad Street, Athens, GA 30602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Office Hours: Monday – Friday 8:00am-5:00pm (Closed from 12:30pm-1:30pm Daily)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</p:txBody>
      </p:sp>
    </p:spTree>
    <p:extLst>
      <p:ext uri="{BB962C8B-B14F-4D97-AF65-F5344CB8AC3E}">
        <p14:creationId xmlns:p14="http://schemas.microsoft.com/office/powerpoint/2010/main" val="204245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933" y="533400"/>
            <a:ext cx="4267200" cy="54181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10" y="510249"/>
            <a:ext cx="2743200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42074" y="2597150"/>
            <a:ext cx="4875213" cy="3354388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80" y="2748756"/>
            <a:ext cx="4572000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 rot="-1883546">
            <a:off x="3065991" y="388822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18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-1767693">
            <a:off x="1083967" y="4599962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SzPct val="75000"/>
              <a:buFont typeface="Wingdings" panose="05000000000000000000" pitchFamily="2" charset="2"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8068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Payment Deadlines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Fall 2023 dates to remember: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Due Date:  August 16, 2023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2</a:t>
            </a:r>
            <a:r>
              <a:rPr lang="en-US" sz="1800" baseline="30000" dirty="0"/>
              <a:t>nd</a:t>
            </a:r>
            <a:r>
              <a:rPr lang="en-US" sz="1800" dirty="0"/>
              <a:t> Due Date (Drop/Add Activity):  August 23, 2023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Late Fee Assessed: August 28, 2023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Schedule Cancellation:  August 31, 2023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1028700" lvl="1" indent="-342900"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9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Tuition and Fees per Semester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>
          <a:xfrm>
            <a:off x="274024" y="1250164"/>
            <a:ext cx="4000707" cy="3741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endParaRPr lang="en-US" sz="2700" b="1" dirty="0">
              <a:latin typeface="Times New Roman" pitchFamily="18" charset="0"/>
            </a:endParaRP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b="1" dirty="0">
                <a:latin typeface="Georgia" panose="02040502050405020303" pitchFamily="18" charset="0"/>
              </a:rPr>
              <a:t>Flat Tuition Rate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u="sng" dirty="0">
                <a:latin typeface="Georgia" panose="02040502050405020303" pitchFamily="18" charset="0"/>
              </a:rPr>
              <a:t>6 or less hrs.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dirty="0">
                <a:latin typeface="Georgia" panose="02040502050405020303" pitchFamily="18" charset="0"/>
              </a:rPr>
              <a:t>$2,909/$8,555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u="sng" dirty="0">
                <a:latin typeface="Georgia" panose="02040502050405020303" pitchFamily="18" charset="0"/>
              </a:rPr>
              <a:t>More than 6 hrs.</a:t>
            </a:r>
            <a:r>
              <a:rPr lang="en-US" sz="2700" dirty="0">
                <a:latin typeface="Georgia" panose="02040502050405020303" pitchFamily="18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2700" dirty="0">
                <a:latin typeface="Georgia" panose="02040502050405020303" pitchFamily="18" charset="0"/>
              </a:rPr>
              <a:t>$4,895/$14,415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/>
              <a:t>             (in state/ out of state)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F7F26-AD55-44D0-83A8-4411F587E55E}"/>
              </a:ext>
            </a:extLst>
          </p:cNvPr>
          <p:cNvSpPr txBox="1"/>
          <p:nvPr/>
        </p:nvSpPr>
        <p:spPr>
          <a:xfrm>
            <a:off x="458582" y="5207549"/>
            <a:ext cx="8251825" cy="338554"/>
          </a:xfrm>
          <a:prstGeom prst="rect">
            <a:avLst/>
          </a:prstGeom>
          <a:ln w="19050" cap="rnd" cmpd="sng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1600" b="1" dirty="0">
                <a:latin typeface="+mj-lt"/>
              </a:rPr>
              <a:t>Note: Total Tuition and Fees for the Semester = Tuition Rate + Student Fees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E5504-9F8D-45D1-9959-89983494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62" y="1387537"/>
            <a:ext cx="4176346" cy="36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ATHENA Student Account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Access at </a:t>
            </a:r>
            <a:r>
              <a:rPr lang="en-US" dirty="0">
                <a:hlinkClick r:id="rId2"/>
              </a:rPr>
              <a:t>athena.uga.edu</a:t>
            </a:r>
            <a:r>
              <a:rPr lang="en-US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Centralized electronic billing system for University charges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Tuition, Housing, Dining Services, Parking, etc.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Notification Method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en-US" sz="1800" dirty="0"/>
              <a:t>Email - CHECK                              ON A REGULAR BASIS!</a:t>
            </a:r>
          </a:p>
          <a:p>
            <a:pPr lvl="1" indent="0">
              <a:buNone/>
            </a:pPr>
            <a:endParaRPr lang="en-US" sz="1800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05" y="3913514"/>
            <a:ext cx="1794934" cy="55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 cap="rnd" algn="ctr">
                <a:solidFill>
                  <a:schemeClr val="accent2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49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25AF1-BD42-4E17-BC6B-EB7578A2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405491"/>
            <a:ext cx="8833104" cy="2270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B54177-916E-47AF-A850-154399D88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" y="2487169"/>
            <a:ext cx="8833104" cy="3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6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bursar.uga.edu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B62D22-E989-48A1-8F0B-F0E3F37F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430822"/>
            <a:ext cx="8845061" cy="561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2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ORGIA BRAND">
      <a:dk1>
        <a:srgbClr val="000000"/>
      </a:dk1>
      <a:lt1>
        <a:srgbClr val="FFFFFF"/>
      </a:lt1>
      <a:dk2>
        <a:srgbClr val="BA0C2F"/>
      </a:dk2>
      <a:lt2>
        <a:srgbClr val="D6D2C4"/>
      </a:lt2>
      <a:accent1>
        <a:srgbClr val="9EA2A2"/>
      </a:accent1>
      <a:accent2>
        <a:srgbClr val="66435A"/>
      </a:accent2>
      <a:accent3>
        <a:srgbClr val="BFB800"/>
      </a:accent3>
      <a:accent4>
        <a:srgbClr val="00677F"/>
      </a:accent4>
      <a:accent5>
        <a:srgbClr val="776E64"/>
      </a:accent5>
      <a:accent6>
        <a:srgbClr val="FFCD00"/>
      </a:accent6>
      <a:hlink>
        <a:srgbClr val="00A3AD"/>
      </a:hlink>
      <a:folHlink>
        <a:srgbClr val="594A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9050" cap="rnd" cmpd="sng">
          <a:solidFill>
            <a:schemeClr val="tx1"/>
          </a:solidFill>
          <a:prstDash val="solid"/>
          <a:miter lim="800000"/>
          <a:headEnd/>
          <a:tailEnd/>
        </a:ln>
      </a:spPr>
      <a:bodyPr/>
      <a:lstStyle>
        <a:defPPr algn="ctr">
          <a:buFont typeface="Wingdings" panose="05000000000000000000" pitchFamily="2" charset="2"/>
          <a:buNone/>
          <a:defRPr sz="2700" b="1" dirty="0">
            <a:latin typeface="Times New Roman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NDARD-university" id="{986FCEF6-5AE7-144D-9A5E-256A1A2D96B4}" vid="{27DF03E3-01C7-B74D-B2E9-33B0DC126F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standard-uga-presentation-template</Template>
  <TotalTime>6377</TotalTime>
  <Words>550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Lazo</dc:creator>
  <cp:lastModifiedBy>Kimberly E Ingram</cp:lastModifiedBy>
  <cp:revision>138</cp:revision>
  <cp:lastPrinted>2021-05-21T12:40:49Z</cp:lastPrinted>
  <dcterms:created xsi:type="dcterms:W3CDTF">2017-05-26T20:02:54Z</dcterms:created>
  <dcterms:modified xsi:type="dcterms:W3CDTF">2023-05-18T20:56:46Z</dcterms:modified>
</cp:coreProperties>
</file>